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7"/>
  </p:notesMasterIdLst>
  <p:sldIdLst>
    <p:sldId id="338" r:id="rId2"/>
    <p:sldId id="259" r:id="rId3"/>
    <p:sldId id="353" r:id="rId4"/>
    <p:sldId id="340" r:id="rId5"/>
    <p:sldId id="354" r:id="rId6"/>
    <p:sldId id="341" r:id="rId7"/>
    <p:sldId id="342" r:id="rId8"/>
    <p:sldId id="355" r:id="rId9"/>
    <p:sldId id="352" r:id="rId10"/>
    <p:sldId id="343" r:id="rId11"/>
    <p:sldId id="344" r:id="rId12"/>
    <p:sldId id="345" r:id="rId13"/>
    <p:sldId id="346" r:id="rId14"/>
    <p:sldId id="334" r:id="rId15"/>
    <p:sldId id="335" r:id="rId16"/>
    <p:sldId id="356" r:id="rId17"/>
    <p:sldId id="357" r:id="rId18"/>
    <p:sldId id="358" r:id="rId19"/>
    <p:sldId id="359" r:id="rId20"/>
    <p:sldId id="360" r:id="rId21"/>
    <p:sldId id="361" r:id="rId22"/>
    <p:sldId id="362" r:id="rId23"/>
    <p:sldId id="363" r:id="rId24"/>
    <p:sldId id="364" r:id="rId25"/>
    <p:sldId id="3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 User" initials="CU"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0D700"/>
    <a:srgbClr val="9ED600"/>
    <a:srgbClr val="00CC00"/>
    <a:srgbClr val="1376B9"/>
    <a:srgbClr val="B6D5AB"/>
    <a:srgbClr val="EA0000"/>
    <a:srgbClr val="77933C"/>
    <a:srgbClr val="FF3300"/>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523" autoAdjust="0"/>
    <p:restoredTop sz="94686" autoAdjust="0"/>
  </p:normalViewPr>
  <p:slideViewPr>
    <p:cSldViewPr>
      <p:cViewPr varScale="1">
        <p:scale>
          <a:sx n="85" d="100"/>
          <a:sy n="85" d="100"/>
        </p:scale>
        <p:origin x="-2021" y="-77"/>
      </p:cViewPr>
      <p:guideLst>
        <p:guide orient="horz" pos="2160"/>
        <p:guide pos="2880"/>
      </p:guideLst>
    </p:cSldViewPr>
  </p:slideViewPr>
  <p:outlineViewPr>
    <p:cViewPr>
      <p:scale>
        <a:sx n="33" d="100"/>
        <a:sy n="33" d="100"/>
      </p:scale>
      <p:origin x="0" y="7368"/>
    </p:cViewPr>
  </p:outlineViewPr>
  <p:notesTextViewPr>
    <p:cViewPr>
      <p:scale>
        <a:sx n="100" d="100"/>
        <a:sy n="100" d="100"/>
      </p:scale>
      <p:origin x="0" y="0"/>
    </p:cViewPr>
  </p:notesTextViewPr>
  <p:sorterViewPr>
    <p:cViewPr varScale="1">
      <p:scale>
        <a:sx n="100" d="100"/>
        <a:sy n="100" d="100"/>
      </p:scale>
      <p:origin x="0" y="-56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02248-3E8E-4013-A492-EE2D20E1DA6B}" type="datetimeFigureOut">
              <a:rPr lang="en-US" smtClean="0"/>
              <a:pPr/>
              <a:t>1/17/2018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F03EE-1FBA-4CD6-A9B1-250AC4FFD3B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75438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39623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39623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2880"/>
            <a:ext cx="7772400" cy="11430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Wave 6"/>
          <p:cNvSpPr/>
          <p:nvPr/>
        </p:nvSpPr>
        <p:spPr>
          <a:xfrm>
            <a:off x="0" y="6400800"/>
            <a:ext cx="9144000" cy="457200"/>
          </a:xfrm>
          <a:prstGeom prst="wav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Rectangle 7"/>
          <p:cNvSpPr/>
          <p:nvPr/>
        </p:nvSpPr>
        <p:spPr>
          <a:xfrm>
            <a:off x="0" y="6583680"/>
            <a:ext cx="914400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1"/>
                </a:solidFill>
              </a:rPr>
              <a:t>© 2014 Cengage Learning. All Rights Reserved.</a:t>
            </a:r>
            <a:endParaRPr lang="en-US" sz="1000" dirty="0">
              <a:solidFill>
                <a:schemeClr val="accent1"/>
              </a:solidFill>
            </a:endParaRPr>
          </a:p>
        </p:txBody>
      </p:sp>
      <p:sp>
        <p:nvSpPr>
          <p:cNvPr id="6" name="Slide Number Placeholder 5"/>
          <p:cNvSpPr>
            <a:spLocks noGrp="1"/>
          </p:cNvSpPr>
          <p:nvPr>
            <p:ph type="sldNum" sz="quarter" idx="4"/>
          </p:nvPr>
        </p:nvSpPr>
        <p:spPr>
          <a:xfrm>
            <a:off x="7132320" y="6583680"/>
            <a:ext cx="1828800" cy="274320"/>
          </a:xfrm>
          <a:prstGeom prst="rect">
            <a:avLst/>
          </a:prstGeom>
          <a:solidFill>
            <a:schemeClr val="tx1"/>
          </a:solidFill>
        </p:spPr>
        <p:txBody>
          <a:bodyPr vert="horz" lIns="91440" tIns="45720" rIns="91440" bIns="45720" rtlCol="0" anchor="ctr"/>
          <a:lstStyle>
            <a:lvl1pPr algn="r">
              <a:defRPr sz="1200">
                <a:solidFill>
                  <a:schemeClr val="bg1"/>
                </a:solidFill>
              </a:defRPr>
            </a:lvl1pPr>
          </a:lstStyle>
          <a:p>
            <a:r>
              <a:rPr lang="en-US" dirty="0" smtClean="0"/>
              <a:t>SLIDE </a:t>
            </a:r>
            <a:fld id="{FCD2455E-EC1D-45EA-B6B2-90AB88848CFD}" type="slidenum">
              <a:rPr lang="en-US" smtClean="0"/>
              <a:pPr/>
              <a:t>‹#›</a:t>
            </a:fld>
            <a:endParaRPr lang="en-US" dirty="0"/>
          </a:p>
        </p:txBody>
      </p:sp>
      <p:cxnSp>
        <p:nvCxnSpPr>
          <p:cNvPr id="12" name="Straight Connector 11"/>
          <p:cNvCxnSpPr/>
          <p:nvPr/>
        </p:nvCxnSpPr>
        <p:spPr>
          <a:xfrm>
            <a:off x="0" y="1325880"/>
            <a:ext cx="8686800" cy="0"/>
          </a:xfrm>
          <a:prstGeom prst="line">
            <a:avLst/>
          </a:prstGeom>
          <a:ln w="38100">
            <a:solidFill>
              <a:srgbClr val="AAD24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ransition>
    <p:wipe dir="r"/>
  </p:transition>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Calibri" pitchFamily="34" charset="0"/>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Calibri"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0200"/>
            <a:ext cx="914400" cy="5257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t>Learning Objectives</a:t>
            </a:r>
            <a:endParaRPr lang="en-US" sz="2800" dirty="0"/>
          </a:p>
        </p:txBody>
      </p:sp>
      <p:sp>
        <p:nvSpPr>
          <p:cNvPr id="7" name="Wave 6"/>
          <p:cNvSpPr/>
          <p:nvPr/>
        </p:nvSpPr>
        <p:spPr>
          <a:xfrm>
            <a:off x="0" y="6400800"/>
            <a:ext cx="9144000" cy="457200"/>
          </a:xfrm>
          <a:prstGeom prst="wav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Rectangle 7"/>
          <p:cNvSpPr/>
          <p:nvPr/>
        </p:nvSpPr>
        <p:spPr>
          <a:xfrm>
            <a:off x="0" y="6583680"/>
            <a:ext cx="914400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1"/>
                </a:solidFill>
              </a:rPr>
              <a:t>© 2014 Cengage Learning. All Rights Reserved.</a:t>
            </a:r>
            <a:endParaRPr lang="en-US" sz="1000" dirty="0">
              <a:solidFill>
                <a:schemeClr val="accent1"/>
              </a:solidFill>
            </a:endParaRPr>
          </a:p>
        </p:txBody>
      </p:sp>
      <p:sp>
        <p:nvSpPr>
          <p:cNvPr id="9" name="TextBox 8"/>
          <p:cNvSpPr txBox="1"/>
          <p:nvPr/>
        </p:nvSpPr>
        <p:spPr>
          <a:xfrm>
            <a:off x="1371600" y="2514600"/>
            <a:ext cx="7391400" cy="3816429"/>
          </a:xfrm>
          <a:prstGeom prst="rect">
            <a:avLst/>
          </a:prstGeom>
          <a:noFill/>
        </p:spPr>
        <p:txBody>
          <a:bodyPr wrap="square" rtlCol="0">
            <a:spAutoFit/>
          </a:bodyPr>
          <a:lstStyle/>
          <a:p>
            <a:pPr marL="685800" indent="-685800">
              <a:spcAft>
                <a:spcPts val="1200"/>
              </a:spcAft>
            </a:pPr>
            <a:r>
              <a:rPr lang="en-US" sz="2400" b="1" dirty="0" smtClean="0"/>
              <a:t>LO</a:t>
            </a:r>
            <a:r>
              <a:rPr lang="en-US" sz="2400" b="1" dirty="0" smtClean="0">
                <a:solidFill>
                  <a:srgbClr val="FF0000"/>
                </a:solidFill>
              </a:rPr>
              <a:t>1</a:t>
            </a:r>
            <a:r>
              <a:rPr lang="en-US" sz="2400" dirty="0" smtClean="0"/>
              <a:t> 	Record the reversing entry for accrued revenue.</a:t>
            </a:r>
          </a:p>
          <a:p>
            <a:pPr marL="685800" indent="-685800">
              <a:spcAft>
                <a:spcPts val="1200"/>
              </a:spcAft>
            </a:pPr>
            <a:r>
              <a:rPr lang="en-US" sz="2400" b="1" dirty="0" smtClean="0"/>
              <a:t>LO</a:t>
            </a:r>
            <a:r>
              <a:rPr lang="en-US" sz="2400" b="1" dirty="0" smtClean="0">
                <a:solidFill>
                  <a:srgbClr val="FF0000"/>
                </a:solidFill>
              </a:rPr>
              <a:t>2</a:t>
            </a:r>
            <a:r>
              <a:rPr lang="en-US" sz="2400" dirty="0" smtClean="0"/>
              <a:t> 	Record an entry to receive payment on a note receivable with accrued interest.</a:t>
            </a:r>
          </a:p>
          <a:p>
            <a:pPr marL="685800" indent="-685800">
              <a:spcAft>
                <a:spcPts val="1200"/>
              </a:spcAft>
            </a:pPr>
            <a:r>
              <a:rPr lang="en-US" sz="2400" b="1" dirty="0" smtClean="0"/>
              <a:t>LO</a:t>
            </a:r>
            <a:r>
              <a:rPr lang="en-US" sz="2400" b="1" dirty="0" smtClean="0">
                <a:solidFill>
                  <a:srgbClr val="FF0000"/>
                </a:solidFill>
              </a:rPr>
              <a:t>3</a:t>
            </a:r>
            <a:r>
              <a:rPr lang="en-US" sz="2400" dirty="0" smtClean="0"/>
              <a:t> 	Calculate accrued interest expense.</a:t>
            </a:r>
          </a:p>
          <a:p>
            <a:pPr marL="685800" indent="-685800">
              <a:spcAft>
                <a:spcPts val="1200"/>
              </a:spcAft>
            </a:pPr>
            <a:r>
              <a:rPr lang="en-US" sz="2400" b="1" dirty="0" smtClean="0"/>
              <a:t>LO</a:t>
            </a:r>
            <a:r>
              <a:rPr lang="en-US" sz="2400" b="1" dirty="0" smtClean="0">
                <a:solidFill>
                  <a:srgbClr val="FF0000"/>
                </a:solidFill>
              </a:rPr>
              <a:t>4</a:t>
            </a:r>
            <a:r>
              <a:rPr lang="en-US" sz="2400" dirty="0" smtClean="0">
                <a:solidFill>
                  <a:srgbClr val="FF0000"/>
                </a:solidFill>
              </a:rPr>
              <a:t> </a:t>
            </a:r>
            <a:r>
              <a:rPr lang="en-US" sz="2400" dirty="0" smtClean="0"/>
              <a:t>	Record the adjusting entry for an accrued expense.</a:t>
            </a:r>
          </a:p>
          <a:p>
            <a:pPr marL="685800" indent="-685800">
              <a:spcAft>
                <a:spcPts val="1200"/>
              </a:spcAft>
            </a:pPr>
            <a:r>
              <a:rPr lang="en-US" sz="2400" b="1" dirty="0" smtClean="0"/>
              <a:t>LO</a:t>
            </a:r>
            <a:r>
              <a:rPr lang="en-US" sz="2400" b="1" dirty="0" smtClean="0">
                <a:solidFill>
                  <a:srgbClr val="FF0000"/>
                </a:solidFill>
              </a:rPr>
              <a:t>5</a:t>
            </a:r>
            <a:r>
              <a:rPr lang="en-US" sz="2400" dirty="0" smtClean="0"/>
              <a:t> 	Record the reversing entry for an accrued expense.</a:t>
            </a:r>
          </a:p>
          <a:p>
            <a:pPr marL="685800" indent="-685800">
              <a:spcAft>
                <a:spcPts val="1200"/>
              </a:spcAft>
            </a:pPr>
            <a:r>
              <a:rPr lang="en-US" sz="2400" b="1" dirty="0" smtClean="0"/>
              <a:t>LO</a:t>
            </a:r>
            <a:r>
              <a:rPr lang="en-US" sz="2400" b="1" dirty="0" smtClean="0">
                <a:solidFill>
                  <a:srgbClr val="FF0000"/>
                </a:solidFill>
              </a:rPr>
              <a:t>6</a:t>
            </a:r>
            <a:r>
              <a:rPr lang="en-US" sz="2400" b="1" dirty="0" smtClean="0"/>
              <a:t> 	</a:t>
            </a:r>
            <a:r>
              <a:rPr lang="en-US" sz="2400" dirty="0" smtClean="0"/>
              <a:t>Record an entry to pay an installment on a note payable with accrued interest.</a:t>
            </a:r>
          </a:p>
        </p:txBody>
      </p:sp>
      <p:pic>
        <p:nvPicPr>
          <p:cNvPr id="48131" name="Picture 3"/>
          <p:cNvPicPr>
            <a:picLocks noChangeAspect="1" noChangeArrowheads="1"/>
          </p:cNvPicPr>
          <p:nvPr/>
        </p:nvPicPr>
        <p:blipFill>
          <a:blip r:embed="rId2" cstate="print"/>
          <a:srcRect/>
          <a:stretch>
            <a:fillRect/>
          </a:stretch>
        </p:blipFill>
        <p:spPr bwMode="auto">
          <a:xfrm>
            <a:off x="0" y="0"/>
            <a:ext cx="9144000" cy="220272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Reversing Entry for Accrued Interest Expense</a:t>
            </a:r>
            <a:endParaRPr lang="en-US"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10</a:t>
            </a:fld>
            <a:endParaRPr lang="en-US" dirty="0"/>
          </a:p>
        </p:txBody>
      </p:sp>
      <p:pic>
        <p:nvPicPr>
          <p:cNvPr id="11" name="Picture 10" descr="Chapter 21_Page 653.jpg"/>
          <p:cNvPicPr>
            <a:picLocks noChangeAspect="1"/>
          </p:cNvPicPr>
          <p:nvPr/>
        </p:nvPicPr>
        <p:blipFill>
          <a:blip r:embed="rId2" cstate="print"/>
          <a:stretch>
            <a:fillRect/>
          </a:stretch>
        </p:blipFill>
        <p:spPr>
          <a:xfrm>
            <a:off x="914400" y="4133209"/>
            <a:ext cx="7315200" cy="1886591"/>
          </a:xfrm>
          <a:prstGeom prst="rect">
            <a:avLst/>
          </a:prstGeom>
        </p:spPr>
      </p:pic>
      <p:sp>
        <p:nvSpPr>
          <p:cNvPr id="8" name="TextBox 7"/>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LO5</a:t>
            </a:r>
            <a:endParaRPr lang="en-US" dirty="0"/>
          </a:p>
        </p:txBody>
      </p:sp>
      <p:grpSp>
        <p:nvGrpSpPr>
          <p:cNvPr id="9" name="Group 8"/>
          <p:cNvGrpSpPr/>
          <p:nvPr/>
        </p:nvGrpSpPr>
        <p:grpSpPr>
          <a:xfrm>
            <a:off x="7879080" y="0"/>
            <a:ext cx="1188720" cy="381000"/>
            <a:chOff x="7879080" y="0"/>
            <a:chExt cx="1188720" cy="381000"/>
          </a:xfrm>
        </p:grpSpPr>
        <p:sp>
          <p:nvSpPr>
            <p:cNvPr id="10" name="Flowchart: Delay 9"/>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TextBox 11"/>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grpSp>
        <p:nvGrpSpPr>
          <p:cNvPr id="23" name="Group 22"/>
          <p:cNvGrpSpPr/>
          <p:nvPr/>
        </p:nvGrpSpPr>
        <p:grpSpPr>
          <a:xfrm>
            <a:off x="1828800" y="2743200"/>
            <a:ext cx="5486400" cy="920950"/>
            <a:chOff x="1828800" y="5257800"/>
            <a:chExt cx="5486400" cy="920950"/>
          </a:xfrm>
        </p:grpSpPr>
        <p:sp>
          <p:nvSpPr>
            <p:cNvPr id="24" name="Rectangle 23"/>
            <p:cNvSpPr/>
            <p:nvPr/>
          </p:nvSpPr>
          <p:spPr>
            <a:xfrm>
              <a:off x="4568416" y="5592934"/>
              <a:ext cx="2746784" cy="338554"/>
            </a:xfrm>
            <a:prstGeom prst="rect">
              <a:avLst/>
            </a:prstGeom>
          </p:spPr>
          <p:txBody>
            <a:bodyPr wrap="square">
              <a:spAutoFit/>
            </a:bodyPr>
            <a:lstStyle/>
            <a:p>
              <a:pPr>
                <a:tabLst>
                  <a:tab pos="2286000" algn="dec"/>
                </a:tabLst>
              </a:pPr>
              <a:r>
                <a:rPr lang="en-US" sz="1600" dirty="0" smtClean="0"/>
                <a:t>Dec. 31 Adj.	710.84</a:t>
              </a:r>
            </a:p>
          </p:txBody>
        </p:sp>
        <p:sp>
          <p:nvSpPr>
            <p:cNvPr id="25" name="Rectangle 24"/>
            <p:cNvSpPr/>
            <p:nvPr/>
          </p:nvSpPr>
          <p:spPr>
            <a:xfrm>
              <a:off x="2286000" y="5257800"/>
              <a:ext cx="4572000" cy="338554"/>
            </a:xfrm>
            <a:prstGeom prst="rect">
              <a:avLst/>
            </a:prstGeom>
          </p:spPr>
          <p:txBody>
            <a:bodyPr wrap="square">
              <a:spAutoFit/>
            </a:bodyPr>
            <a:lstStyle/>
            <a:p>
              <a:pPr algn="ctr"/>
              <a:r>
                <a:rPr lang="en-US" sz="1600" dirty="0" smtClean="0"/>
                <a:t>Interest Payable</a:t>
              </a:r>
            </a:p>
          </p:txBody>
        </p:sp>
        <p:cxnSp>
          <p:nvCxnSpPr>
            <p:cNvPr id="26" name="Straight Connector 25"/>
            <p:cNvCxnSpPr/>
            <p:nvPr/>
          </p:nvCxnSpPr>
          <p:spPr>
            <a:xfrm flipH="1">
              <a:off x="1828800" y="5611869"/>
              <a:ext cx="548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68416" y="5611869"/>
              <a:ext cx="0" cy="548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828801" y="5593975"/>
              <a:ext cx="2840914" cy="584775"/>
            </a:xfrm>
            <a:prstGeom prst="rect">
              <a:avLst/>
            </a:prstGeom>
          </p:spPr>
          <p:txBody>
            <a:bodyPr wrap="square">
              <a:spAutoFit/>
            </a:bodyPr>
            <a:lstStyle/>
            <a:p>
              <a:pPr>
                <a:tabLst>
                  <a:tab pos="2286000" algn="dec"/>
                </a:tabLst>
              </a:pPr>
              <a:r>
                <a:rPr lang="en-US" sz="1600" dirty="0" smtClean="0"/>
                <a:t>Jan. 1 Rev.	710.84</a:t>
              </a:r>
            </a:p>
            <a:p>
              <a:pPr>
                <a:tabLst>
                  <a:tab pos="2286000" algn="dec"/>
                </a:tabLst>
              </a:pPr>
              <a:r>
                <a:rPr lang="en-US" sz="1600" i="1" dirty="0" smtClean="0"/>
                <a:t>(New Bal.	0.00)</a:t>
              </a:r>
            </a:p>
          </p:txBody>
        </p:sp>
      </p:grpSp>
      <p:grpSp>
        <p:nvGrpSpPr>
          <p:cNvPr id="29" name="Group 28"/>
          <p:cNvGrpSpPr/>
          <p:nvPr/>
        </p:nvGrpSpPr>
        <p:grpSpPr>
          <a:xfrm>
            <a:off x="1828800" y="1447800"/>
            <a:ext cx="5486400" cy="1193480"/>
            <a:chOff x="1828800" y="3779212"/>
            <a:chExt cx="5486400" cy="1193480"/>
          </a:xfrm>
        </p:grpSpPr>
        <p:sp>
          <p:nvSpPr>
            <p:cNvPr id="34" name="Rectangle 33"/>
            <p:cNvSpPr/>
            <p:nvPr/>
          </p:nvSpPr>
          <p:spPr>
            <a:xfrm>
              <a:off x="4572000" y="4141695"/>
              <a:ext cx="2743200" cy="830997"/>
            </a:xfrm>
            <a:prstGeom prst="rect">
              <a:avLst/>
            </a:prstGeom>
          </p:spPr>
          <p:txBody>
            <a:bodyPr wrap="square">
              <a:spAutoFit/>
            </a:bodyPr>
            <a:lstStyle/>
            <a:p>
              <a:pPr>
                <a:tabLst>
                  <a:tab pos="2286000" algn="dec"/>
                </a:tabLst>
              </a:pPr>
              <a:r>
                <a:rPr lang="en-US" sz="1600" dirty="0" smtClean="0">
                  <a:solidFill>
                    <a:schemeClr val="bg1">
                      <a:lumMod val="50000"/>
                    </a:schemeClr>
                  </a:solidFill>
                </a:rPr>
                <a:t>Dec. 31 Closing	18,347.10</a:t>
              </a:r>
            </a:p>
            <a:p>
              <a:pPr>
                <a:tabLst>
                  <a:tab pos="2286000" algn="dec"/>
                </a:tabLst>
              </a:pPr>
              <a:r>
                <a:rPr lang="en-US" sz="1600" dirty="0" smtClean="0"/>
                <a:t>Jan. 1 Rev.	710.84</a:t>
              </a:r>
            </a:p>
            <a:p>
              <a:pPr>
                <a:tabLst>
                  <a:tab pos="2286000" algn="dec"/>
                </a:tabLst>
              </a:pPr>
              <a:r>
                <a:rPr lang="en-US" sz="1600" i="1" dirty="0" smtClean="0"/>
                <a:t>(New Bal.	710.84)</a:t>
              </a:r>
            </a:p>
          </p:txBody>
        </p:sp>
        <p:sp>
          <p:nvSpPr>
            <p:cNvPr id="30" name="Rectangle 29"/>
            <p:cNvSpPr/>
            <p:nvPr/>
          </p:nvSpPr>
          <p:spPr>
            <a:xfrm>
              <a:off x="1828800" y="4136661"/>
              <a:ext cx="2840915" cy="584775"/>
            </a:xfrm>
            <a:prstGeom prst="rect">
              <a:avLst/>
            </a:prstGeom>
          </p:spPr>
          <p:txBody>
            <a:bodyPr wrap="square">
              <a:spAutoFit/>
            </a:bodyPr>
            <a:lstStyle/>
            <a:p>
              <a:pPr>
                <a:tabLst>
                  <a:tab pos="2286000" algn="dec"/>
                </a:tabLst>
              </a:pPr>
              <a:r>
                <a:rPr lang="en-US" sz="1600" dirty="0" smtClean="0">
                  <a:solidFill>
                    <a:schemeClr val="bg1">
                      <a:lumMod val="50000"/>
                    </a:schemeClr>
                  </a:solidFill>
                </a:rPr>
                <a:t>Dec. 31 </a:t>
              </a:r>
              <a:r>
                <a:rPr lang="en-US" sz="1600" dirty="0" err="1" smtClean="0">
                  <a:solidFill>
                    <a:schemeClr val="bg1">
                      <a:lumMod val="50000"/>
                    </a:schemeClr>
                  </a:solidFill>
                </a:rPr>
                <a:t>Unadj</a:t>
              </a:r>
              <a:r>
                <a:rPr lang="en-US" sz="1600" dirty="0" smtClean="0">
                  <a:solidFill>
                    <a:schemeClr val="bg1">
                      <a:lumMod val="50000"/>
                    </a:schemeClr>
                  </a:solidFill>
                </a:rPr>
                <a:t>. Bal.	17,636.26</a:t>
              </a:r>
            </a:p>
            <a:p>
              <a:pPr>
                <a:tabLst>
                  <a:tab pos="2286000" algn="dec"/>
                </a:tabLst>
              </a:pPr>
              <a:r>
                <a:rPr lang="en-US" sz="1600" dirty="0" smtClean="0"/>
                <a:t>Dec. 31 Adj.	710.84</a:t>
              </a:r>
            </a:p>
          </p:txBody>
        </p:sp>
        <p:sp>
          <p:nvSpPr>
            <p:cNvPr id="31" name="Rectangle 30"/>
            <p:cNvSpPr/>
            <p:nvPr/>
          </p:nvSpPr>
          <p:spPr>
            <a:xfrm>
              <a:off x="2286000" y="3779212"/>
              <a:ext cx="4572000" cy="338554"/>
            </a:xfrm>
            <a:prstGeom prst="rect">
              <a:avLst/>
            </a:prstGeom>
          </p:spPr>
          <p:txBody>
            <a:bodyPr wrap="square">
              <a:spAutoFit/>
            </a:bodyPr>
            <a:lstStyle/>
            <a:p>
              <a:pPr algn="ctr"/>
              <a:r>
                <a:rPr lang="en-US" sz="1600" dirty="0" smtClean="0"/>
                <a:t>Interest Expense</a:t>
              </a:r>
            </a:p>
          </p:txBody>
        </p:sp>
        <p:cxnSp>
          <p:nvCxnSpPr>
            <p:cNvPr id="32" name="Straight Connector 31"/>
            <p:cNvCxnSpPr/>
            <p:nvPr/>
          </p:nvCxnSpPr>
          <p:spPr>
            <a:xfrm flipH="1">
              <a:off x="1828800" y="4140233"/>
              <a:ext cx="548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68416" y="4140233"/>
              <a:ext cx="0" cy="731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Down Arrow 34"/>
          <p:cNvSpPr/>
          <p:nvPr/>
        </p:nvSpPr>
        <p:spPr>
          <a:xfrm>
            <a:off x="5974080" y="2164388"/>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6" name="Down Arrow 35"/>
          <p:cNvSpPr/>
          <p:nvPr/>
        </p:nvSpPr>
        <p:spPr>
          <a:xfrm>
            <a:off x="3383280" y="316992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4038600" y="5791200"/>
            <a:ext cx="3352799" cy="562985"/>
            <a:chOff x="-2057400" y="5826147"/>
            <a:chExt cx="3352799" cy="562985"/>
          </a:xfrm>
        </p:grpSpPr>
        <p:grpSp>
          <p:nvGrpSpPr>
            <p:cNvPr id="38" name="Group 10"/>
            <p:cNvGrpSpPr/>
            <p:nvPr/>
          </p:nvGrpSpPr>
          <p:grpSpPr>
            <a:xfrm>
              <a:off x="304800" y="5826147"/>
              <a:ext cx="990599" cy="562985"/>
              <a:chOff x="5181600" y="2850775"/>
              <a:chExt cx="990599" cy="562985"/>
            </a:xfrm>
          </p:grpSpPr>
          <p:sp>
            <p:nvSpPr>
              <p:cNvPr id="40" name="Line 20"/>
              <p:cNvSpPr>
                <a:spLocks noChangeShapeType="1"/>
              </p:cNvSpPr>
              <p:nvPr/>
            </p:nvSpPr>
            <p:spPr bwMode="auto">
              <a:xfrm flipH="1">
                <a:off x="5360893" y="2850775"/>
                <a:ext cx="811306" cy="381000"/>
              </a:xfrm>
              <a:prstGeom prst="line">
                <a:avLst/>
              </a:prstGeom>
              <a:noFill/>
              <a:ln w="38100">
                <a:solidFill>
                  <a:srgbClr val="00B0F0"/>
                </a:solidFill>
                <a:round/>
                <a:headEnd type="triangle" w="med" len="med"/>
                <a:tailEnd/>
              </a:ln>
              <a:effectLst/>
            </p:spPr>
            <p:txBody>
              <a:bodyPr/>
              <a:lstStyle/>
              <a:p>
                <a:endParaRPr lang="en-US" dirty="0"/>
              </a:p>
            </p:txBody>
          </p:sp>
          <p:sp>
            <p:nvSpPr>
              <p:cNvPr id="41"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2</a:t>
                </a:r>
              </a:p>
            </p:txBody>
          </p:sp>
        </p:grpSp>
        <p:sp>
          <p:nvSpPr>
            <p:cNvPr id="39" name="TextBox 38"/>
            <p:cNvSpPr txBox="1"/>
            <p:nvPr/>
          </p:nvSpPr>
          <p:spPr>
            <a:xfrm>
              <a:off x="-2057400" y="6019800"/>
              <a:ext cx="2357953" cy="369332"/>
            </a:xfrm>
            <a:prstGeom prst="rect">
              <a:avLst/>
            </a:prstGeom>
            <a:noFill/>
          </p:spPr>
          <p:txBody>
            <a:bodyPr wrap="none" rtlCol="0">
              <a:spAutoFit/>
            </a:bodyPr>
            <a:lstStyle/>
            <a:p>
              <a:r>
                <a:rPr lang="en-US" dirty="0" smtClean="0">
                  <a:solidFill>
                    <a:srgbClr val="0070C0"/>
                  </a:solidFill>
                </a:rPr>
                <a:t>Credit Interest Expense</a:t>
              </a:r>
              <a:endParaRPr lang="en-US" dirty="0">
                <a:solidFill>
                  <a:srgbClr val="0070C0"/>
                </a:solidFill>
              </a:endParaRPr>
            </a:p>
          </p:txBody>
        </p:sp>
      </p:grpSp>
      <p:grpSp>
        <p:nvGrpSpPr>
          <p:cNvPr id="42" name="Group 41"/>
          <p:cNvGrpSpPr/>
          <p:nvPr/>
        </p:nvGrpSpPr>
        <p:grpSpPr>
          <a:xfrm>
            <a:off x="5541961" y="3733800"/>
            <a:ext cx="2611439" cy="1752600"/>
            <a:chOff x="-706439" y="6019800"/>
            <a:chExt cx="2611439" cy="1752600"/>
          </a:xfrm>
        </p:grpSpPr>
        <p:grpSp>
          <p:nvGrpSpPr>
            <p:cNvPr id="43" name="Group 14"/>
            <p:cNvGrpSpPr/>
            <p:nvPr/>
          </p:nvGrpSpPr>
          <p:grpSpPr>
            <a:xfrm>
              <a:off x="457200" y="6019800"/>
              <a:ext cx="1447800" cy="1752600"/>
              <a:chOff x="4099560" y="3048000"/>
              <a:chExt cx="1447800" cy="1752600"/>
            </a:xfrm>
          </p:grpSpPr>
          <p:sp>
            <p:nvSpPr>
              <p:cNvPr id="45" name="Line 20"/>
              <p:cNvSpPr>
                <a:spLocks noChangeShapeType="1"/>
              </p:cNvSpPr>
              <p:nvPr/>
            </p:nvSpPr>
            <p:spPr bwMode="auto">
              <a:xfrm flipV="1">
                <a:off x="4099560" y="3261360"/>
                <a:ext cx="1261335" cy="1539240"/>
              </a:xfrm>
              <a:prstGeom prst="line">
                <a:avLst/>
              </a:prstGeom>
              <a:noFill/>
              <a:ln w="38100">
                <a:solidFill>
                  <a:srgbClr val="00B0F0"/>
                </a:solidFill>
                <a:round/>
                <a:headEnd type="triangle" w="med" len="med"/>
                <a:tailEnd/>
              </a:ln>
              <a:effectLst/>
            </p:spPr>
            <p:txBody>
              <a:bodyPr/>
              <a:lstStyle/>
              <a:p>
                <a:endParaRPr lang="en-US" dirty="0"/>
              </a:p>
            </p:txBody>
          </p:sp>
          <p:sp>
            <p:nvSpPr>
              <p:cNvPr id="46"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1</a:t>
                </a:r>
              </a:p>
            </p:txBody>
          </p:sp>
        </p:grpSp>
        <p:sp>
          <p:nvSpPr>
            <p:cNvPr id="44" name="TextBox 43"/>
            <p:cNvSpPr txBox="1"/>
            <p:nvPr/>
          </p:nvSpPr>
          <p:spPr>
            <a:xfrm>
              <a:off x="-706439" y="6019800"/>
              <a:ext cx="2245679" cy="369332"/>
            </a:xfrm>
            <a:prstGeom prst="rect">
              <a:avLst/>
            </a:prstGeom>
            <a:noFill/>
          </p:spPr>
          <p:txBody>
            <a:bodyPr wrap="none" rtlCol="0">
              <a:spAutoFit/>
            </a:bodyPr>
            <a:lstStyle/>
            <a:p>
              <a:r>
                <a:rPr lang="en-US" dirty="0" smtClean="0">
                  <a:solidFill>
                    <a:srgbClr val="0070C0"/>
                  </a:solidFill>
                </a:rPr>
                <a:t>Debit Interest Payable</a:t>
              </a:r>
              <a:endParaRPr lang="en-US" dirty="0">
                <a:solidFill>
                  <a:srgbClr val="0070C0"/>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10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Not Using Reversing Entries</a:t>
            </a:r>
            <a:endParaRPr lang="en-US" dirty="0"/>
          </a:p>
        </p:txBody>
      </p:sp>
      <p:sp>
        <p:nvSpPr>
          <p:cNvPr id="8" name="Content Placeholder 7"/>
          <p:cNvSpPr>
            <a:spLocks noGrp="1"/>
          </p:cNvSpPr>
          <p:nvPr>
            <p:ph idx="1"/>
          </p:nvPr>
        </p:nvSpPr>
        <p:spPr/>
        <p:txBody>
          <a:bodyPr>
            <a:normAutofit fontScale="92500"/>
          </a:bodyPr>
          <a:lstStyle/>
          <a:p>
            <a:r>
              <a:rPr lang="en-US" dirty="0" smtClean="0"/>
              <a:t>Reversing entries are not required in accounting. </a:t>
            </a:r>
          </a:p>
          <a:p>
            <a:r>
              <a:rPr lang="en-US" dirty="0" smtClean="0"/>
              <a:t>A company can choose to use reversing entries or not. </a:t>
            </a:r>
          </a:p>
          <a:p>
            <a:r>
              <a:rPr lang="en-US" dirty="0" smtClean="0"/>
              <a:t>Choosing to make reversing entries prevents double charges.</a:t>
            </a:r>
          </a:p>
          <a:p>
            <a:r>
              <a:rPr lang="en-US" dirty="0" smtClean="0"/>
              <a:t>A reversing entry is used whenever an adjusting entry creates a balance in an asset or a liability account that initially had a zero balance.</a:t>
            </a:r>
            <a:endParaRPr lang="en-US"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11</a:t>
            </a:fld>
            <a:endParaRPr lang="en-US" dirty="0"/>
          </a:p>
        </p:txBody>
      </p:sp>
      <p:sp>
        <p:nvSpPr>
          <p:cNvPr id="4" name="TextBox 3"/>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LO5</a:t>
            </a:r>
            <a:endParaRPr lang="en-US" dirty="0"/>
          </a:p>
        </p:txBody>
      </p:sp>
      <p:grpSp>
        <p:nvGrpSpPr>
          <p:cNvPr id="5" name="Group 4"/>
          <p:cNvGrpSpPr/>
          <p:nvPr/>
        </p:nvGrpSpPr>
        <p:grpSpPr>
          <a:xfrm>
            <a:off x="7879080" y="0"/>
            <a:ext cx="1188720" cy="381000"/>
            <a:chOff x="7879080" y="0"/>
            <a:chExt cx="1188720" cy="381000"/>
          </a:xfrm>
        </p:grpSpPr>
        <p:sp>
          <p:nvSpPr>
            <p:cNvPr id="6" name="Flowchart: Delay 5"/>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724400" y="1600200"/>
            <a:ext cx="4419600" cy="1143000"/>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7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Paying an Installment Note Payable with Accrued Interest</a:t>
            </a:r>
            <a:endParaRPr lang="en-US"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12</a:t>
            </a:fld>
            <a:endParaRPr lang="en-US" dirty="0"/>
          </a:p>
        </p:txBody>
      </p:sp>
      <p:sp>
        <p:nvSpPr>
          <p:cNvPr id="4" name="Rectangle 3"/>
          <p:cNvSpPr/>
          <p:nvPr/>
        </p:nvSpPr>
        <p:spPr>
          <a:xfrm>
            <a:off x="457200" y="1600200"/>
            <a:ext cx="4114800" cy="1200329"/>
          </a:xfrm>
          <a:prstGeom prst="rect">
            <a:avLst/>
          </a:prstGeom>
          <a:gradFill flip="none" rotWithShape="1">
            <a:gsLst>
              <a:gs pos="0">
                <a:schemeClr val="bg1"/>
              </a:gs>
              <a:gs pos="50000">
                <a:srgbClr val="CCECFF"/>
              </a:gs>
              <a:gs pos="100000">
                <a:schemeClr val="bg1"/>
              </a:gs>
            </a:gsLst>
            <a:lin ang="10800000" scaled="1"/>
            <a:tileRect/>
          </a:gradFill>
        </p:spPr>
        <p:txBody>
          <a:bodyPr vert="horz" wrap="square" lIns="91440" tIns="45720" rIns="91440" bIns="45720" rtlCol="0" anchor="t">
            <a:spAutoFit/>
          </a:bodyPr>
          <a:lstStyle/>
          <a:p>
            <a:r>
              <a:rPr lang="en-US" dirty="0" smtClean="0"/>
              <a:t>January 1. Paid cash for the monthly payment on the long-term note payable: principal, $1,722.33, plus interest, $710.84; total, $2,433.17. Check No. 895.</a:t>
            </a:r>
            <a:endParaRPr lang="en-US" dirty="0"/>
          </a:p>
        </p:txBody>
      </p:sp>
      <p:pic>
        <p:nvPicPr>
          <p:cNvPr id="8" name="Picture 7" descr="Chapter 21_Page 654.jpg"/>
          <p:cNvPicPr>
            <a:picLocks noChangeAspect="1"/>
          </p:cNvPicPr>
          <p:nvPr/>
        </p:nvPicPr>
        <p:blipFill>
          <a:blip r:embed="rId2" cstate="print"/>
          <a:srcRect b="9217"/>
          <a:stretch>
            <a:fillRect/>
          </a:stretch>
        </p:blipFill>
        <p:spPr>
          <a:xfrm>
            <a:off x="457200" y="3898289"/>
            <a:ext cx="8229600" cy="1649273"/>
          </a:xfrm>
          <a:prstGeom prst="rect">
            <a:avLst/>
          </a:prstGeom>
        </p:spPr>
      </p:pic>
      <p:sp>
        <p:nvSpPr>
          <p:cNvPr id="9" name="TextBox 8"/>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LO6</a:t>
            </a:r>
            <a:endParaRPr lang="en-US" dirty="0"/>
          </a:p>
        </p:txBody>
      </p:sp>
      <p:grpSp>
        <p:nvGrpSpPr>
          <p:cNvPr id="10" name="Group 9"/>
          <p:cNvGrpSpPr/>
          <p:nvPr/>
        </p:nvGrpSpPr>
        <p:grpSpPr>
          <a:xfrm>
            <a:off x="7879080" y="0"/>
            <a:ext cx="1188720" cy="381000"/>
            <a:chOff x="7879080" y="0"/>
            <a:chExt cx="1188720" cy="381000"/>
          </a:xfrm>
        </p:grpSpPr>
        <p:sp>
          <p:nvSpPr>
            <p:cNvPr id="11" name="Flowchart: Delay 10"/>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TextBox 11"/>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graphicFrame>
        <p:nvGraphicFramePr>
          <p:cNvPr id="23" name="Table 22"/>
          <p:cNvGraphicFramePr>
            <a:graphicFrameLocks noGrp="1"/>
          </p:cNvGraphicFramePr>
          <p:nvPr/>
        </p:nvGraphicFramePr>
        <p:xfrm>
          <a:off x="4572000" y="1600200"/>
          <a:ext cx="4379070" cy="640080"/>
        </p:xfrm>
        <a:graphic>
          <a:graphicData uri="http://schemas.openxmlformats.org/drawingml/2006/table">
            <a:tbl>
              <a:tblPr/>
              <a:tblGrid>
                <a:gridCol w="1280160">
                  <a:extLst>
                    <a:ext uri="{9D8B030D-6E8A-4147-A177-3AD203B41FA5}">
                      <a16:colId xmlns:a16="http://schemas.microsoft.com/office/drawing/2014/main" val="20000"/>
                    </a:ext>
                  </a:extLst>
                </a:gridCol>
                <a:gridCol w="209856">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209856">
                  <a:extLst>
                    <a:ext uri="{9D8B030D-6E8A-4147-A177-3AD203B41FA5}">
                      <a16:colId xmlns:a16="http://schemas.microsoft.com/office/drawing/2014/main" val="20003"/>
                    </a:ext>
                  </a:extLst>
                </a:gridCol>
                <a:gridCol w="1399038">
                  <a:extLst>
                    <a:ext uri="{9D8B030D-6E8A-4147-A177-3AD203B41FA5}">
                      <a16:colId xmlns:a16="http://schemas.microsoft.com/office/drawing/2014/main" val="20004"/>
                    </a:ext>
                  </a:extLst>
                </a:gridCol>
              </a:tblGrid>
              <a:tr h="64008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n-lt"/>
                        </a:rPr>
                        <a:t>Payment Amount</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smtClean="0">
                          <a:solidFill>
                            <a:srgbClr val="000000"/>
                          </a:solidFill>
                          <a:latin typeface="+mn-lt"/>
                        </a:rPr>
                        <a:t>−</a:t>
                      </a:r>
                      <a:endParaRPr lang="en-US" sz="1800" b="1"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n-lt"/>
                        </a:rPr>
                        <a:t>Interest Expense</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smtClean="0">
                          <a:solidFill>
                            <a:srgbClr val="000000"/>
                          </a:solidFill>
                          <a:latin typeface="+mn-lt"/>
                        </a:rPr>
                        <a:t>=</a:t>
                      </a:r>
                      <a:endParaRPr lang="en-US" sz="1800" b="1"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n-lt"/>
                        </a:rPr>
                        <a:t>Reduction of Principal</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nvGraphicFramePr>
        <p:xfrm>
          <a:off x="4572000" y="2292275"/>
          <a:ext cx="4379070" cy="460264"/>
        </p:xfrm>
        <a:graphic>
          <a:graphicData uri="http://schemas.openxmlformats.org/drawingml/2006/table">
            <a:tbl>
              <a:tblPr/>
              <a:tblGrid>
                <a:gridCol w="1280160">
                  <a:extLst>
                    <a:ext uri="{9D8B030D-6E8A-4147-A177-3AD203B41FA5}">
                      <a16:colId xmlns:a16="http://schemas.microsoft.com/office/drawing/2014/main" val="20000"/>
                    </a:ext>
                  </a:extLst>
                </a:gridCol>
                <a:gridCol w="209856">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209856">
                  <a:extLst>
                    <a:ext uri="{9D8B030D-6E8A-4147-A177-3AD203B41FA5}">
                      <a16:colId xmlns:a16="http://schemas.microsoft.com/office/drawing/2014/main" val="20003"/>
                    </a:ext>
                  </a:extLst>
                </a:gridCol>
                <a:gridCol w="1399038">
                  <a:extLst>
                    <a:ext uri="{9D8B030D-6E8A-4147-A177-3AD203B41FA5}">
                      <a16:colId xmlns:a16="http://schemas.microsoft.com/office/drawing/2014/main" val="20004"/>
                    </a:ext>
                  </a:extLst>
                </a:gridCol>
              </a:tblGrid>
              <a:tr h="460264">
                <a:tc>
                  <a:txBody>
                    <a:bodyPr/>
                    <a:lstStyle/>
                    <a:p>
                      <a:pPr algn="ctr" fontAlgn="b"/>
                      <a:r>
                        <a:rPr lang="en-US" sz="1800" b="0" i="0" u="none" strike="noStrike" dirty="0" smtClean="0">
                          <a:solidFill>
                            <a:srgbClr val="000000"/>
                          </a:solidFill>
                          <a:latin typeface="+mn-lt"/>
                        </a:rPr>
                        <a:t>$2,433.17</a:t>
                      </a:r>
                      <a:endParaRPr lang="en-US" sz="18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latin typeface="+mn-lt"/>
                        </a:rPr>
                        <a:t>−</a:t>
                      </a:r>
                      <a:endParaRPr lang="en-US" sz="18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latin typeface="+mn-lt"/>
                        </a:rPr>
                        <a:t>$710.84</a:t>
                      </a:r>
                      <a:endParaRPr lang="en-US" sz="18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latin typeface="+mn-lt"/>
                        </a:rPr>
                        <a:t>=</a:t>
                      </a:r>
                      <a:endParaRPr lang="en-US" sz="18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latin typeface="+mn-lt"/>
                        </a:rPr>
                        <a:t>$1,722.33</a:t>
                      </a:r>
                      <a:endParaRPr lang="en-US" sz="18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26" name="Group 14"/>
          <p:cNvGrpSpPr/>
          <p:nvPr/>
        </p:nvGrpSpPr>
        <p:grpSpPr>
          <a:xfrm>
            <a:off x="1637163" y="5257800"/>
            <a:ext cx="2612106" cy="760222"/>
            <a:chOff x="-1517861" y="5628910"/>
            <a:chExt cx="2612106" cy="760222"/>
          </a:xfrm>
        </p:grpSpPr>
        <p:grpSp>
          <p:nvGrpSpPr>
            <p:cNvPr id="27" name="Group 10"/>
            <p:cNvGrpSpPr/>
            <p:nvPr/>
          </p:nvGrpSpPr>
          <p:grpSpPr>
            <a:xfrm>
              <a:off x="304800" y="5628910"/>
              <a:ext cx="789445" cy="760222"/>
              <a:chOff x="5181600" y="2653538"/>
              <a:chExt cx="789445" cy="760222"/>
            </a:xfrm>
          </p:grpSpPr>
          <p:sp>
            <p:nvSpPr>
              <p:cNvPr id="29" name="Line 20"/>
              <p:cNvSpPr>
                <a:spLocks noChangeShapeType="1"/>
              </p:cNvSpPr>
              <p:nvPr/>
            </p:nvSpPr>
            <p:spPr bwMode="auto">
              <a:xfrm flipH="1">
                <a:off x="5360894" y="2653538"/>
                <a:ext cx="610151" cy="578236"/>
              </a:xfrm>
              <a:prstGeom prst="line">
                <a:avLst/>
              </a:prstGeom>
              <a:noFill/>
              <a:ln w="38100">
                <a:solidFill>
                  <a:srgbClr val="00B0F0"/>
                </a:solidFill>
                <a:round/>
                <a:headEnd type="triangle" w="med" len="med"/>
                <a:tailEnd/>
              </a:ln>
              <a:effectLst/>
            </p:spPr>
            <p:txBody>
              <a:bodyPr/>
              <a:lstStyle/>
              <a:p>
                <a:endParaRPr lang="en-US" dirty="0"/>
              </a:p>
            </p:txBody>
          </p:sp>
          <p:sp>
            <p:nvSpPr>
              <p:cNvPr id="30"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2</a:t>
                </a:r>
              </a:p>
            </p:txBody>
          </p:sp>
        </p:grpSp>
        <p:sp>
          <p:nvSpPr>
            <p:cNvPr id="28" name="TextBox 27"/>
            <p:cNvSpPr txBox="1"/>
            <p:nvPr/>
          </p:nvSpPr>
          <p:spPr>
            <a:xfrm>
              <a:off x="-1517861" y="6019800"/>
              <a:ext cx="1791837" cy="369332"/>
            </a:xfrm>
            <a:prstGeom prst="rect">
              <a:avLst/>
            </a:prstGeom>
            <a:noFill/>
          </p:spPr>
          <p:txBody>
            <a:bodyPr wrap="none" rtlCol="0">
              <a:spAutoFit/>
            </a:bodyPr>
            <a:lstStyle/>
            <a:p>
              <a:r>
                <a:rPr lang="en-US" dirty="0" smtClean="0">
                  <a:solidFill>
                    <a:srgbClr val="0070C0"/>
                  </a:solidFill>
                </a:rPr>
                <a:t>Debit for Interest</a:t>
              </a:r>
            </a:p>
          </p:txBody>
        </p:sp>
      </p:grpSp>
      <p:grpSp>
        <p:nvGrpSpPr>
          <p:cNvPr id="31" name="Group 19"/>
          <p:cNvGrpSpPr/>
          <p:nvPr/>
        </p:nvGrpSpPr>
        <p:grpSpPr>
          <a:xfrm>
            <a:off x="1219200" y="3429000"/>
            <a:ext cx="3002071" cy="1600199"/>
            <a:chOff x="-386890" y="6019800"/>
            <a:chExt cx="3002071" cy="1600199"/>
          </a:xfrm>
        </p:grpSpPr>
        <p:grpSp>
          <p:nvGrpSpPr>
            <p:cNvPr id="32" name="Group 14"/>
            <p:cNvGrpSpPr/>
            <p:nvPr/>
          </p:nvGrpSpPr>
          <p:grpSpPr>
            <a:xfrm>
              <a:off x="1539240" y="6019800"/>
              <a:ext cx="1075941" cy="1600199"/>
              <a:chOff x="5181600" y="3048000"/>
              <a:chExt cx="1075941" cy="1600199"/>
            </a:xfrm>
          </p:grpSpPr>
          <p:sp>
            <p:nvSpPr>
              <p:cNvPr id="34" name="Line 20"/>
              <p:cNvSpPr>
                <a:spLocks noChangeShapeType="1"/>
              </p:cNvSpPr>
              <p:nvPr/>
            </p:nvSpPr>
            <p:spPr bwMode="auto">
              <a:xfrm flipH="1" flipV="1">
                <a:off x="5360891" y="3261356"/>
                <a:ext cx="896650" cy="1386843"/>
              </a:xfrm>
              <a:prstGeom prst="line">
                <a:avLst/>
              </a:prstGeom>
              <a:noFill/>
              <a:ln w="38100">
                <a:solidFill>
                  <a:srgbClr val="00B0F0"/>
                </a:solidFill>
                <a:round/>
                <a:headEnd type="triangle" w="med" len="med"/>
                <a:tailEnd/>
              </a:ln>
              <a:effectLst/>
            </p:spPr>
            <p:txBody>
              <a:bodyPr/>
              <a:lstStyle/>
              <a:p>
                <a:endParaRPr lang="en-US" dirty="0"/>
              </a:p>
            </p:txBody>
          </p:sp>
          <p:sp>
            <p:nvSpPr>
              <p:cNvPr id="35"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1</a:t>
                </a:r>
              </a:p>
            </p:txBody>
          </p:sp>
        </p:grpSp>
        <p:sp>
          <p:nvSpPr>
            <p:cNvPr id="33" name="TextBox 32"/>
            <p:cNvSpPr txBox="1"/>
            <p:nvPr/>
          </p:nvSpPr>
          <p:spPr>
            <a:xfrm>
              <a:off x="-386890" y="6019800"/>
              <a:ext cx="1877373" cy="369332"/>
            </a:xfrm>
            <a:prstGeom prst="rect">
              <a:avLst/>
            </a:prstGeom>
            <a:noFill/>
          </p:spPr>
          <p:txBody>
            <a:bodyPr wrap="none" rtlCol="0">
              <a:spAutoFit/>
            </a:bodyPr>
            <a:lstStyle/>
            <a:p>
              <a:r>
                <a:rPr lang="en-US" dirty="0" smtClean="0">
                  <a:solidFill>
                    <a:srgbClr val="0070C0"/>
                  </a:solidFill>
                </a:rPr>
                <a:t>Debit for Principal</a:t>
              </a:r>
              <a:endParaRPr lang="en-US" dirty="0">
                <a:solidFill>
                  <a:srgbClr val="0070C0"/>
                </a:solidFill>
              </a:endParaRPr>
            </a:p>
          </p:txBody>
        </p:sp>
      </p:grpSp>
      <p:grpSp>
        <p:nvGrpSpPr>
          <p:cNvPr id="36" name="Group 19"/>
          <p:cNvGrpSpPr/>
          <p:nvPr/>
        </p:nvGrpSpPr>
        <p:grpSpPr>
          <a:xfrm>
            <a:off x="4648200" y="5105400"/>
            <a:ext cx="3117652" cy="914400"/>
            <a:chOff x="-919511" y="5474732"/>
            <a:chExt cx="3117652" cy="914400"/>
          </a:xfrm>
        </p:grpSpPr>
        <p:grpSp>
          <p:nvGrpSpPr>
            <p:cNvPr id="37" name="Group 14"/>
            <p:cNvGrpSpPr/>
            <p:nvPr/>
          </p:nvGrpSpPr>
          <p:grpSpPr>
            <a:xfrm>
              <a:off x="1539240" y="5474732"/>
              <a:ext cx="658901" cy="910828"/>
              <a:chOff x="5181600" y="2502932"/>
              <a:chExt cx="658901" cy="910828"/>
            </a:xfrm>
          </p:grpSpPr>
          <p:sp>
            <p:nvSpPr>
              <p:cNvPr id="39" name="Line 20"/>
              <p:cNvSpPr>
                <a:spLocks noChangeShapeType="1"/>
              </p:cNvSpPr>
              <p:nvPr/>
            </p:nvSpPr>
            <p:spPr bwMode="auto">
              <a:xfrm flipH="1">
                <a:off x="5333995" y="2502932"/>
                <a:ext cx="506506" cy="697466"/>
              </a:xfrm>
              <a:prstGeom prst="line">
                <a:avLst/>
              </a:prstGeom>
              <a:noFill/>
              <a:ln w="38100">
                <a:solidFill>
                  <a:srgbClr val="00B0F0"/>
                </a:solidFill>
                <a:round/>
                <a:headEnd type="triangle" w="med" len="med"/>
                <a:tailEnd/>
              </a:ln>
              <a:effectLst/>
            </p:spPr>
            <p:txBody>
              <a:bodyPr/>
              <a:lstStyle/>
              <a:p>
                <a:endParaRPr lang="en-US" dirty="0"/>
              </a:p>
            </p:txBody>
          </p:sp>
          <p:sp>
            <p:nvSpPr>
              <p:cNvPr id="40"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3</a:t>
                </a:r>
              </a:p>
            </p:txBody>
          </p:sp>
        </p:grpSp>
        <p:sp>
          <p:nvSpPr>
            <p:cNvPr id="38" name="TextBox 37"/>
            <p:cNvSpPr txBox="1"/>
            <p:nvPr/>
          </p:nvSpPr>
          <p:spPr>
            <a:xfrm>
              <a:off x="-919511" y="6019800"/>
              <a:ext cx="2444900" cy="369332"/>
            </a:xfrm>
            <a:prstGeom prst="rect">
              <a:avLst/>
            </a:prstGeom>
            <a:noFill/>
          </p:spPr>
          <p:txBody>
            <a:bodyPr wrap="none" rtlCol="0">
              <a:spAutoFit/>
            </a:bodyPr>
            <a:lstStyle/>
            <a:p>
              <a:r>
                <a:rPr lang="en-US" dirty="0" smtClean="0">
                  <a:solidFill>
                    <a:srgbClr val="0070C0"/>
                  </a:solidFill>
                </a:rPr>
                <a:t>Credit for Cash Payment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2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Accruals</a:t>
            </a:r>
            <a:endParaRPr lang="en-US" dirty="0"/>
          </a:p>
        </p:txBody>
      </p:sp>
      <p:sp>
        <p:nvSpPr>
          <p:cNvPr id="8" name="Content Placeholder 7"/>
          <p:cNvSpPr>
            <a:spLocks noGrp="1"/>
          </p:cNvSpPr>
          <p:nvPr>
            <p:ph idx="1"/>
          </p:nvPr>
        </p:nvSpPr>
        <p:spPr/>
        <p:txBody>
          <a:bodyPr>
            <a:noAutofit/>
          </a:bodyPr>
          <a:lstStyle/>
          <a:p>
            <a:r>
              <a:rPr lang="en-US" sz="2800" dirty="0" smtClean="0"/>
              <a:t>The adjusting entries for accrued revenue and accrued expenses must be recorded at the end of a fiscal period in order for the financial statements to be accurate.</a:t>
            </a:r>
          </a:p>
          <a:p>
            <a:r>
              <a:rPr lang="en-US" sz="2800" dirty="0" smtClean="0"/>
              <a:t>Each accrual entry affects a balance sheet account and an income statement account. </a:t>
            </a:r>
          </a:p>
          <a:p>
            <a:r>
              <a:rPr lang="en-US" sz="2800" dirty="0" smtClean="0"/>
              <a:t>If an accrual entry is not recorded, both the balance sheet and the income statement will be incorrect.</a:t>
            </a:r>
            <a:endParaRPr lang="en-US" sz="2800"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13</a:t>
            </a:fld>
            <a:endParaRPr lang="en-US" dirty="0"/>
          </a:p>
        </p:txBody>
      </p:sp>
      <p:sp>
        <p:nvSpPr>
          <p:cNvPr id="4" name="TextBox 3"/>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LO6</a:t>
            </a:r>
            <a:endParaRPr lang="en-US" dirty="0"/>
          </a:p>
        </p:txBody>
      </p:sp>
      <p:grpSp>
        <p:nvGrpSpPr>
          <p:cNvPr id="5" name="Group 4"/>
          <p:cNvGrpSpPr/>
          <p:nvPr/>
        </p:nvGrpSpPr>
        <p:grpSpPr>
          <a:xfrm>
            <a:off x="7879080" y="0"/>
            <a:ext cx="1188720" cy="381000"/>
            <a:chOff x="7879080" y="0"/>
            <a:chExt cx="1188720" cy="381000"/>
          </a:xfrm>
        </p:grpSpPr>
        <p:sp>
          <p:nvSpPr>
            <p:cNvPr id="6" name="Flowchart: Delay 5"/>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b="1" dirty="0" smtClean="0">
                <a:solidFill>
                  <a:schemeClr val="accent1"/>
                </a:solidFill>
                <a:latin typeface="+mn-lt"/>
              </a:rPr>
              <a:t>Lesson 21-1 </a:t>
            </a:r>
            <a:r>
              <a:rPr lang="en-US" dirty="0" smtClean="0">
                <a:latin typeface="+mn-lt"/>
              </a:rPr>
              <a:t>Audit Your Understanding</a:t>
            </a:r>
            <a:endParaRPr lang="en-US" dirty="0">
              <a:latin typeface="+mn-lt"/>
            </a:endParaRPr>
          </a:p>
        </p:txBody>
      </p:sp>
      <p:sp>
        <p:nvSpPr>
          <p:cNvPr id="7" name="Content Placeholder 6"/>
          <p:cNvSpPr>
            <a:spLocks noGrp="1"/>
          </p:cNvSpPr>
          <p:nvPr>
            <p:ph idx="1"/>
          </p:nvPr>
        </p:nvSpPr>
        <p:spPr/>
        <p:txBody>
          <a:bodyPr>
            <a:normAutofit/>
          </a:bodyPr>
          <a:lstStyle/>
          <a:p>
            <a:pPr marL="457200" indent="-457200">
              <a:lnSpc>
                <a:spcPct val="100000"/>
              </a:lnSpc>
              <a:spcBef>
                <a:spcPts val="0"/>
              </a:spcBef>
              <a:buNone/>
            </a:pPr>
            <a:r>
              <a:rPr lang="en-US" b="1" dirty="0">
                <a:solidFill>
                  <a:srgbClr val="FF0000"/>
                </a:solidFill>
                <a:ea typeface="Times New Roman"/>
                <a:cs typeface="MyriadPro-Regular"/>
              </a:rPr>
              <a:t>1.	</a:t>
            </a:r>
            <a:r>
              <a:rPr lang="en-US" dirty="0" smtClean="0">
                <a:ea typeface="Times New Roman"/>
                <a:cs typeface="MyriadPro-Regular"/>
              </a:rPr>
              <a:t>Which </a:t>
            </a:r>
            <a:r>
              <a:rPr lang="en-US" dirty="0">
                <a:ea typeface="Times New Roman"/>
                <a:cs typeface="MyriadPro-Regular"/>
              </a:rPr>
              <a:t>accounting concept is being applied when an adjusting entry is </a:t>
            </a:r>
            <a:r>
              <a:rPr lang="en-US" dirty="0" smtClean="0">
                <a:ea typeface="Times New Roman"/>
                <a:cs typeface="MyriadPro-Regular"/>
              </a:rPr>
              <a:t>made at </a:t>
            </a:r>
            <a:r>
              <a:rPr lang="en-US" dirty="0">
                <a:ea typeface="Times New Roman"/>
                <a:cs typeface="MyriadPro-Regular"/>
              </a:rPr>
              <a:t>the end of the fiscal period to record accrued revenue</a:t>
            </a:r>
            <a:r>
              <a:rPr lang="en-US" dirty="0" smtClean="0">
                <a:ea typeface="Times New Roman"/>
                <a:cs typeface="MyriadPro-Regular"/>
              </a:rPr>
              <a:t>?</a:t>
            </a:r>
            <a:endParaRPr lang="en-US" dirty="0">
              <a:ea typeface="Times New Roman"/>
              <a:cs typeface="MyriadPro-Regular"/>
            </a:endParaRPr>
          </a:p>
        </p:txBody>
      </p:sp>
      <p:sp>
        <p:nvSpPr>
          <p:cNvPr id="4" name="Slide Number Placeholder 3"/>
          <p:cNvSpPr>
            <a:spLocks noGrp="1"/>
          </p:cNvSpPr>
          <p:nvPr>
            <p:ph type="sldNum" sz="quarter" idx="12"/>
          </p:nvPr>
        </p:nvSpPr>
        <p:spPr/>
        <p:txBody>
          <a:bodyPr/>
          <a:lstStyle/>
          <a:p>
            <a:r>
              <a:rPr lang="en-US" dirty="0" smtClean="0"/>
              <a:t>SLIDE </a:t>
            </a:r>
            <a:fld id="{FCD2455E-EC1D-45EA-B6B2-90AB88848CFD}" type="slidenum">
              <a:rPr lang="en-US" smtClean="0"/>
              <a:pPr/>
              <a:t>14</a:t>
            </a:fld>
            <a:endParaRPr lang="en-US" dirty="0"/>
          </a:p>
        </p:txBody>
      </p:sp>
      <p:pic>
        <p:nvPicPr>
          <p:cNvPr id="18439"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V="1">
            <a:off x="5048250" y="228600"/>
            <a:ext cx="4095750" cy="533400"/>
          </a:xfrm>
          <a:prstGeom prst="rect">
            <a:avLst/>
          </a:prstGeom>
          <a:noFill/>
          <a:ln w="9525">
            <a:noFill/>
            <a:miter lim="800000"/>
            <a:headEnd/>
            <a:tailEnd/>
          </a:ln>
        </p:spPr>
      </p:pic>
      <p:sp>
        <p:nvSpPr>
          <p:cNvPr id="6" name="Isosceles Triangle 5"/>
          <p:cNvSpPr/>
          <p:nvPr/>
        </p:nvSpPr>
        <p:spPr>
          <a:xfrm rot="5400000">
            <a:off x="-228600" y="1084730"/>
            <a:ext cx="914400" cy="457200"/>
          </a:xfrm>
          <a:prstGeom prst="triangle">
            <a:avLst/>
          </a:prstGeom>
          <a:solidFill>
            <a:srgbClr val="FFA4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14400" y="3429000"/>
            <a:ext cx="7315200" cy="954107"/>
          </a:xfrm>
          <a:prstGeom prst="rect">
            <a:avLst/>
          </a:prstGeom>
          <a:solidFill>
            <a:schemeClr val="bg2"/>
          </a:solidFill>
        </p:spPr>
        <p:txBody>
          <a:bodyPr wrap="square" rtlCol="0">
            <a:spAutoFit/>
          </a:bodyPr>
          <a:lstStyle/>
          <a:p>
            <a:r>
              <a:rPr lang="en-US" sz="2400" b="1" dirty="0" smtClean="0">
                <a:solidFill>
                  <a:srgbClr val="FF0000"/>
                </a:solidFill>
                <a:ea typeface="Calibri"/>
                <a:cs typeface="Times New Roman"/>
              </a:rPr>
              <a:t>ANSWER</a:t>
            </a:r>
          </a:p>
          <a:p>
            <a:pPr lvl="0"/>
            <a:r>
              <a:rPr lang="en-US" sz="3200" dirty="0" smtClean="0">
                <a:solidFill>
                  <a:srgbClr val="000000"/>
                </a:solidFill>
                <a:ea typeface="Times New Roman"/>
                <a:cs typeface="Times-Roman"/>
              </a:rPr>
              <a:t>Realization of Revenue</a:t>
            </a:r>
            <a:endParaRPr lang="en-US" sz="3200" dirty="0"/>
          </a:p>
        </p:txBody>
      </p:sp>
      <p:grpSp>
        <p:nvGrpSpPr>
          <p:cNvPr id="8" name="Group 7"/>
          <p:cNvGrpSpPr/>
          <p:nvPr/>
        </p:nvGrpSpPr>
        <p:grpSpPr>
          <a:xfrm>
            <a:off x="7879080" y="0"/>
            <a:ext cx="1188720" cy="381000"/>
            <a:chOff x="7879080" y="0"/>
            <a:chExt cx="1188720" cy="381000"/>
          </a:xfrm>
        </p:grpSpPr>
        <p:sp>
          <p:nvSpPr>
            <p:cNvPr id="10" name="Flowchart: Delay 9"/>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TextBox 10"/>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b="1" dirty="0" smtClean="0">
                <a:solidFill>
                  <a:schemeClr val="accent1"/>
                </a:solidFill>
                <a:latin typeface="+mn-lt"/>
              </a:rPr>
              <a:t>Lesson 21-1 </a:t>
            </a:r>
            <a:r>
              <a:rPr lang="en-US" dirty="0" smtClean="0">
                <a:latin typeface="+mn-lt"/>
              </a:rPr>
              <a:t>Audit Your Understanding</a:t>
            </a:r>
            <a:endParaRPr lang="en-US" dirty="0">
              <a:latin typeface="+mn-lt"/>
            </a:endParaRPr>
          </a:p>
        </p:txBody>
      </p:sp>
      <p:sp>
        <p:nvSpPr>
          <p:cNvPr id="7" name="Content Placeholder 6"/>
          <p:cNvSpPr>
            <a:spLocks noGrp="1"/>
          </p:cNvSpPr>
          <p:nvPr>
            <p:ph idx="1"/>
          </p:nvPr>
        </p:nvSpPr>
        <p:spPr/>
        <p:txBody>
          <a:bodyPr>
            <a:normAutofit/>
          </a:bodyPr>
          <a:lstStyle/>
          <a:p>
            <a:pPr marL="457200" indent="-457200">
              <a:lnSpc>
                <a:spcPct val="100000"/>
              </a:lnSpc>
              <a:spcBef>
                <a:spcPts val="0"/>
              </a:spcBef>
              <a:buNone/>
            </a:pPr>
            <a:r>
              <a:rPr lang="en-US" b="1" dirty="0">
                <a:solidFill>
                  <a:srgbClr val="FF0000"/>
                </a:solidFill>
                <a:ea typeface="Times New Roman"/>
                <a:cs typeface="MyriadPro-Regular"/>
              </a:rPr>
              <a:t>2.	</a:t>
            </a:r>
            <a:r>
              <a:rPr lang="en-US" dirty="0" smtClean="0">
                <a:ea typeface="Times New Roman"/>
                <a:cs typeface="MyriadPro-Regular"/>
              </a:rPr>
              <a:t>Why </a:t>
            </a:r>
            <a:r>
              <a:rPr lang="en-US" dirty="0">
                <a:ea typeface="Times New Roman"/>
                <a:cs typeface="MyriadPro-Regular"/>
              </a:rPr>
              <a:t>does a business use reversing entries as part of its procedures </a:t>
            </a:r>
            <a:r>
              <a:rPr lang="en-US" dirty="0" smtClean="0">
                <a:ea typeface="Times New Roman"/>
                <a:cs typeface="MyriadPro-Regular"/>
              </a:rPr>
              <a:t>for accounting</a:t>
            </a:r>
            <a:r>
              <a:rPr lang="en-US" dirty="0" smtClean="0">
                <a:latin typeface="+mn-lt"/>
                <a:ea typeface="Times New Roman"/>
                <a:cs typeface="MyriadPro-Regular"/>
              </a:rPr>
              <a:t> </a:t>
            </a:r>
            <a:r>
              <a:rPr lang="en-US" dirty="0">
                <a:latin typeface="+mn-lt"/>
                <a:ea typeface="Times New Roman"/>
                <a:cs typeface="MyriadPro-Regular"/>
              </a:rPr>
              <a:t>for accrued interest expense</a:t>
            </a:r>
            <a:r>
              <a:rPr lang="en-US" dirty="0" smtClean="0">
                <a:latin typeface="+mn-lt"/>
                <a:ea typeface="Times New Roman"/>
                <a:cs typeface="MyriadPro-Regular"/>
              </a:rPr>
              <a:t>?</a:t>
            </a:r>
            <a:endParaRPr lang="en-US" dirty="0">
              <a:latin typeface="+mn-lt"/>
              <a:ea typeface="Times New Roman"/>
              <a:cs typeface="MyriadPro-Regular"/>
            </a:endParaRPr>
          </a:p>
        </p:txBody>
      </p:sp>
      <p:sp>
        <p:nvSpPr>
          <p:cNvPr id="4" name="Slide Number Placeholder 3"/>
          <p:cNvSpPr>
            <a:spLocks noGrp="1"/>
          </p:cNvSpPr>
          <p:nvPr>
            <p:ph type="sldNum" sz="quarter" idx="12"/>
          </p:nvPr>
        </p:nvSpPr>
        <p:spPr/>
        <p:txBody>
          <a:bodyPr/>
          <a:lstStyle/>
          <a:p>
            <a:r>
              <a:rPr lang="en-US" dirty="0" smtClean="0"/>
              <a:t>SLIDE </a:t>
            </a:r>
            <a:fld id="{FCD2455E-EC1D-45EA-B6B2-90AB88848CFD}" type="slidenum">
              <a:rPr lang="en-US" smtClean="0"/>
              <a:pPr/>
              <a:t>15</a:t>
            </a:fld>
            <a:endParaRPr lang="en-US" dirty="0"/>
          </a:p>
        </p:txBody>
      </p:sp>
      <p:pic>
        <p:nvPicPr>
          <p:cNvPr id="18439"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V="1">
            <a:off x="5048250" y="228600"/>
            <a:ext cx="4095750" cy="533400"/>
          </a:xfrm>
          <a:prstGeom prst="rect">
            <a:avLst/>
          </a:prstGeom>
          <a:noFill/>
          <a:ln w="9525">
            <a:noFill/>
            <a:miter lim="800000"/>
            <a:headEnd/>
            <a:tailEnd/>
          </a:ln>
        </p:spPr>
      </p:pic>
      <p:sp>
        <p:nvSpPr>
          <p:cNvPr id="6" name="Isosceles Triangle 5"/>
          <p:cNvSpPr/>
          <p:nvPr/>
        </p:nvSpPr>
        <p:spPr>
          <a:xfrm rot="5400000">
            <a:off x="-228600" y="1084730"/>
            <a:ext cx="914400" cy="457200"/>
          </a:xfrm>
          <a:prstGeom prst="triangle">
            <a:avLst/>
          </a:prstGeom>
          <a:solidFill>
            <a:srgbClr val="FFA4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14400" y="3429000"/>
            <a:ext cx="7315200" cy="2616101"/>
          </a:xfrm>
          <a:prstGeom prst="rect">
            <a:avLst/>
          </a:prstGeom>
          <a:solidFill>
            <a:schemeClr val="bg2"/>
          </a:solidFill>
        </p:spPr>
        <p:txBody>
          <a:bodyPr wrap="square" rtlCol="0">
            <a:spAutoFit/>
          </a:bodyPr>
          <a:lstStyle/>
          <a:p>
            <a:r>
              <a:rPr lang="en-US" sz="2400" b="1" dirty="0" smtClean="0">
                <a:solidFill>
                  <a:srgbClr val="FF0000"/>
                </a:solidFill>
                <a:ea typeface="Calibri"/>
                <a:cs typeface="Times New Roman"/>
              </a:rPr>
              <a:t>ANSWER</a:t>
            </a:r>
          </a:p>
          <a:p>
            <a:pPr lvl="0"/>
            <a:r>
              <a:rPr lang="en-US" sz="2800" dirty="0" smtClean="0">
                <a:ea typeface="Calibri"/>
                <a:cs typeface="Times-Roman"/>
              </a:rPr>
              <a:t>To avoid the inconvenience of determining how much, if any, of each cash payment is for interest income incurred and accrued during the previous year and how much is incurred in the current year</a:t>
            </a:r>
            <a:endParaRPr lang="en-US" sz="2800" dirty="0"/>
          </a:p>
        </p:txBody>
      </p:sp>
      <p:grpSp>
        <p:nvGrpSpPr>
          <p:cNvPr id="8" name="Group 7"/>
          <p:cNvGrpSpPr/>
          <p:nvPr/>
        </p:nvGrpSpPr>
        <p:grpSpPr>
          <a:xfrm>
            <a:off x="7879080" y="0"/>
            <a:ext cx="1188720" cy="381000"/>
            <a:chOff x="7879080" y="0"/>
            <a:chExt cx="1188720" cy="381000"/>
          </a:xfrm>
        </p:grpSpPr>
        <p:sp>
          <p:nvSpPr>
            <p:cNvPr id="10" name="Flowchart: Delay 9"/>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TextBox 10"/>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0200"/>
            <a:ext cx="914400" cy="5257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t>Learning Objectives</a:t>
            </a:r>
            <a:endParaRPr lang="en-US" sz="2800" dirty="0"/>
          </a:p>
        </p:txBody>
      </p:sp>
      <p:sp>
        <p:nvSpPr>
          <p:cNvPr id="7" name="Wave 6"/>
          <p:cNvSpPr/>
          <p:nvPr/>
        </p:nvSpPr>
        <p:spPr>
          <a:xfrm>
            <a:off x="0" y="6400800"/>
            <a:ext cx="9144000" cy="457200"/>
          </a:xfrm>
          <a:prstGeom prst="wav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Rectangle 7"/>
          <p:cNvSpPr/>
          <p:nvPr/>
        </p:nvSpPr>
        <p:spPr>
          <a:xfrm>
            <a:off x="0" y="6583680"/>
            <a:ext cx="914400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1"/>
                </a:solidFill>
              </a:rPr>
              <a:t>© 2014 Cengage Learning. All Rights Reserved.</a:t>
            </a:r>
            <a:endParaRPr lang="en-US" sz="1000" dirty="0">
              <a:solidFill>
                <a:schemeClr val="accent1"/>
              </a:solidFill>
            </a:endParaRPr>
          </a:p>
        </p:txBody>
      </p:sp>
      <p:sp>
        <p:nvSpPr>
          <p:cNvPr id="9" name="TextBox 8"/>
          <p:cNvSpPr txBox="1"/>
          <p:nvPr/>
        </p:nvSpPr>
        <p:spPr>
          <a:xfrm>
            <a:off x="1828801" y="2514600"/>
            <a:ext cx="6400800" cy="3508653"/>
          </a:xfrm>
          <a:prstGeom prst="rect">
            <a:avLst/>
          </a:prstGeom>
          <a:noFill/>
        </p:spPr>
        <p:txBody>
          <a:bodyPr wrap="square" rtlCol="0">
            <a:spAutoFit/>
          </a:bodyPr>
          <a:lstStyle/>
          <a:p>
            <a:pPr marL="800100" indent="-800100">
              <a:spcAft>
                <a:spcPts val="1200"/>
              </a:spcAft>
            </a:pPr>
            <a:r>
              <a:rPr lang="en-US" sz="2400" b="1" dirty="0" smtClean="0"/>
              <a:t>LO</a:t>
            </a:r>
            <a:r>
              <a:rPr lang="en-US" sz="2400" b="1" dirty="0" smtClean="0">
                <a:solidFill>
                  <a:srgbClr val="FF0000"/>
                </a:solidFill>
              </a:rPr>
              <a:t>7</a:t>
            </a:r>
            <a:r>
              <a:rPr lang="en-US" sz="2400" b="1" dirty="0" smtClean="0"/>
              <a:t> 	</a:t>
            </a:r>
            <a:r>
              <a:rPr lang="en-US" sz="2400" dirty="0" smtClean="0"/>
              <a:t>Record an entry to receive cash on deferred revenue.</a:t>
            </a:r>
          </a:p>
          <a:p>
            <a:pPr marL="800100" indent="-800100">
              <a:spcAft>
                <a:spcPts val="1200"/>
              </a:spcAft>
            </a:pPr>
            <a:r>
              <a:rPr lang="en-US" sz="2400" b="1" dirty="0" smtClean="0"/>
              <a:t>LO</a:t>
            </a:r>
            <a:r>
              <a:rPr lang="en-US" sz="2400" b="1" dirty="0" smtClean="0">
                <a:solidFill>
                  <a:srgbClr val="FF0000"/>
                </a:solidFill>
              </a:rPr>
              <a:t>8</a:t>
            </a:r>
            <a:r>
              <a:rPr lang="en-US" sz="2400" b="1" dirty="0" smtClean="0"/>
              <a:t> 	</a:t>
            </a:r>
            <a:r>
              <a:rPr lang="en-US" sz="2400" dirty="0" smtClean="0"/>
              <a:t>Calculate the amount and record the entry for deferred revenue when earned.</a:t>
            </a:r>
          </a:p>
          <a:p>
            <a:pPr marL="800100" indent="-800100">
              <a:spcAft>
                <a:spcPts val="1200"/>
              </a:spcAft>
            </a:pPr>
            <a:r>
              <a:rPr lang="en-US" sz="2400" b="1" dirty="0" smtClean="0"/>
              <a:t>LO</a:t>
            </a:r>
            <a:r>
              <a:rPr lang="en-US" sz="2400" b="1" dirty="0" smtClean="0">
                <a:solidFill>
                  <a:srgbClr val="FF0000"/>
                </a:solidFill>
              </a:rPr>
              <a:t>9</a:t>
            </a:r>
            <a:r>
              <a:rPr lang="en-US" sz="2400" b="1" dirty="0" smtClean="0"/>
              <a:t> 	</a:t>
            </a:r>
            <a:r>
              <a:rPr lang="en-US" sz="2400" dirty="0" smtClean="0"/>
              <a:t>Record an entry to pay cash on a deferred expense.</a:t>
            </a:r>
          </a:p>
          <a:p>
            <a:pPr marL="800100" indent="-800100">
              <a:spcAft>
                <a:spcPts val="1200"/>
              </a:spcAft>
            </a:pPr>
            <a:r>
              <a:rPr lang="en-US" sz="2400" b="1" dirty="0" smtClean="0"/>
              <a:t>LO</a:t>
            </a:r>
            <a:r>
              <a:rPr lang="en-US" sz="2400" b="1" dirty="0" smtClean="0">
                <a:solidFill>
                  <a:srgbClr val="FF0000"/>
                </a:solidFill>
              </a:rPr>
              <a:t>10</a:t>
            </a:r>
            <a:r>
              <a:rPr lang="en-US" sz="2400" b="1" dirty="0" smtClean="0"/>
              <a:t> 	</a:t>
            </a:r>
            <a:r>
              <a:rPr lang="en-US" sz="2400" dirty="0" smtClean="0"/>
              <a:t>Calculate the amount and record the entry for a deferred expense when incurred.</a:t>
            </a:r>
          </a:p>
        </p:txBody>
      </p:sp>
      <p:pic>
        <p:nvPicPr>
          <p:cNvPr id="49155" name="Picture 3"/>
          <p:cNvPicPr>
            <a:picLocks noChangeAspect="1" noChangeArrowheads="1"/>
          </p:cNvPicPr>
          <p:nvPr/>
        </p:nvPicPr>
        <p:blipFill>
          <a:blip r:embed="rId2" cstate="print"/>
          <a:srcRect b="292"/>
          <a:stretch>
            <a:fillRect/>
          </a:stretch>
        </p:blipFill>
        <p:spPr bwMode="auto">
          <a:xfrm>
            <a:off x="0" y="0"/>
            <a:ext cx="9144000" cy="2202953"/>
          </a:xfrm>
          <a:prstGeom prst="rect">
            <a:avLst/>
          </a:prstGeom>
          <a:noFill/>
          <a:ln w="9525">
            <a:noFill/>
            <a:miter lim="800000"/>
            <a:headEnd/>
            <a:tailEnd/>
          </a:ln>
        </p:spPr>
      </p:pic>
    </p:spTree>
    <p:extLst>
      <p:ext uri="{BB962C8B-B14F-4D97-AF65-F5344CB8AC3E}">
        <p14:creationId xmlns:p14="http://schemas.microsoft.com/office/powerpoint/2010/main" val="150821560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Recording Revenue Received in Advance</a:t>
            </a:r>
            <a:endParaRPr lang="en-US" dirty="0"/>
          </a:p>
        </p:txBody>
      </p:sp>
      <p:sp>
        <p:nvSpPr>
          <p:cNvPr id="34" name="Content Placeholder 33"/>
          <p:cNvSpPr>
            <a:spLocks noGrp="1"/>
          </p:cNvSpPr>
          <p:nvPr>
            <p:ph idx="1"/>
          </p:nvPr>
        </p:nvSpPr>
        <p:spPr/>
        <p:txBody>
          <a:bodyPr/>
          <a:lstStyle/>
          <a:p>
            <a:r>
              <a:rPr lang="en-US" dirty="0" smtClean="0"/>
              <a:t>Cash received for goods or services which have not yet been provided is called </a:t>
            </a:r>
            <a:r>
              <a:rPr lang="en-US" b="1" dirty="0" smtClean="0">
                <a:solidFill>
                  <a:srgbClr val="0070C0"/>
                </a:solidFill>
              </a:rPr>
              <a:t>deferred revenue</a:t>
            </a:r>
            <a:r>
              <a:rPr lang="en-US" dirty="0" smtClean="0"/>
              <a:t>.</a:t>
            </a:r>
          </a:p>
          <a:p>
            <a:pPr lvl="1"/>
            <a:r>
              <a:rPr lang="en-US" dirty="0" smtClean="0"/>
              <a:t>Deferred revenue is sometimes called </a:t>
            </a:r>
            <a:r>
              <a:rPr lang="en-US" i="1" dirty="0">
                <a:solidFill>
                  <a:srgbClr val="0070C0"/>
                </a:solidFill>
              </a:rPr>
              <a:t>unearned </a:t>
            </a:r>
            <a:r>
              <a:rPr lang="en-US" i="1" dirty="0" smtClean="0">
                <a:solidFill>
                  <a:srgbClr val="0070C0"/>
                </a:solidFill>
              </a:rPr>
              <a:t>revenue</a:t>
            </a:r>
            <a:r>
              <a:rPr lang="en-US" dirty="0" smtClean="0"/>
              <a:t>.</a:t>
            </a:r>
            <a:endParaRPr lang="en-US" i="1" dirty="0">
              <a:solidFill>
                <a:srgbClr val="0070C0"/>
              </a:solidFill>
            </a:endParaRPr>
          </a:p>
        </p:txBody>
      </p:sp>
      <p:sp>
        <p:nvSpPr>
          <p:cNvPr id="4" name="Slide Number Placeholder 3"/>
          <p:cNvSpPr>
            <a:spLocks noGrp="1"/>
          </p:cNvSpPr>
          <p:nvPr>
            <p:ph type="sldNum" sz="quarter" idx="12"/>
          </p:nvPr>
        </p:nvSpPr>
        <p:spPr/>
        <p:txBody>
          <a:bodyPr/>
          <a:lstStyle/>
          <a:p>
            <a:r>
              <a:rPr lang="en-US" dirty="0" smtClean="0"/>
              <a:t>SLIDE </a:t>
            </a:r>
            <a:fld id="{FCD2455E-EC1D-45EA-B6B2-90AB88848CFD}" type="slidenum">
              <a:rPr lang="en-US" smtClean="0"/>
              <a:pPr/>
              <a:t>17</a:t>
            </a:fld>
            <a:endParaRPr lang="en-US" dirty="0"/>
          </a:p>
        </p:txBody>
      </p:sp>
      <p:sp>
        <p:nvSpPr>
          <p:cNvPr id="12" name="TextBox 11"/>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LO7</a:t>
            </a:r>
            <a:endParaRPr lang="en-US" dirty="0"/>
          </a:p>
        </p:txBody>
      </p:sp>
      <p:grpSp>
        <p:nvGrpSpPr>
          <p:cNvPr id="3" name="Group 12"/>
          <p:cNvGrpSpPr/>
          <p:nvPr/>
        </p:nvGrpSpPr>
        <p:grpSpPr>
          <a:xfrm>
            <a:off x="7879080" y="0"/>
            <a:ext cx="1188720" cy="381000"/>
            <a:chOff x="7879080" y="0"/>
            <a:chExt cx="1188720" cy="381000"/>
          </a:xfrm>
        </p:grpSpPr>
        <p:sp>
          <p:nvSpPr>
            <p:cNvPr id="14" name="Flowchart: Delay 13"/>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5" name="TextBox 14"/>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21-2</a:t>
              </a:r>
              <a:endParaRPr lang="en-US" sz="1200" dirty="0">
                <a:solidFill>
                  <a:schemeClr val="bg1"/>
                </a:solidFill>
              </a:endParaRPr>
            </a:p>
          </p:txBody>
        </p:sp>
      </p:grpSp>
    </p:spTree>
    <p:extLst>
      <p:ext uri="{BB962C8B-B14F-4D97-AF65-F5344CB8AC3E}">
        <p14:creationId xmlns:p14="http://schemas.microsoft.com/office/powerpoint/2010/main" val="2610204653"/>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pter 21_Page 658.jpg"/>
          <p:cNvPicPr>
            <a:picLocks noChangeAspect="1"/>
          </p:cNvPicPr>
          <p:nvPr/>
        </p:nvPicPr>
        <p:blipFill>
          <a:blip r:embed="rId2" cstate="print"/>
          <a:srcRect b="13497"/>
          <a:stretch>
            <a:fillRect/>
          </a:stretch>
        </p:blipFill>
        <p:spPr>
          <a:xfrm>
            <a:off x="457200" y="4343400"/>
            <a:ext cx="8229600" cy="1178049"/>
          </a:xfrm>
          <a:prstGeom prst="rect">
            <a:avLst/>
          </a:prstGeom>
        </p:spPr>
      </p:pic>
      <p:sp>
        <p:nvSpPr>
          <p:cNvPr id="5" name="Title 4"/>
          <p:cNvSpPr>
            <a:spLocks noGrp="1"/>
          </p:cNvSpPr>
          <p:nvPr>
            <p:ph type="title"/>
          </p:nvPr>
        </p:nvSpPr>
        <p:spPr/>
        <p:txBody>
          <a:bodyPr/>
          <a:lstStyle/>
          <a:p>
            <a:r>
              <a:rPr lang="en-US" dirty="0" smtClean="0"/>
              <a:t>Recording Revenue Received in Advance </a:t>
            </a:r>
            <a:endParaRPr lang="en-US" dirty="0"/>
          </a:p>
        </p:txBody>
      </p:sp>
      <p:sp>
        <p:nvSpPr>
          <p:cNvPr id="4" name="Slide Number Placeholder 3"/>
          <p:cNvSpPr>
            <a:spLocks noGrp="1"/>
          </p:cNvSpPr>
          <p:nvPr>
            <p:ph type="sldNum" sz="quarter" idx="12"/>
          </p:nvPr>
        </p:nvSpPr>
        <p:spPr/>
        <p:txBody>
          <a:bodyPr/>
          <a:lstStyle/>
          <a:p>
            <a:r>
              <a:rPr lang="en-US" dirty="0" smtClean="0"/>
              <a:t>SLIDE </a:t>
            </a:r>
            <a:fld id="{FCD2455E-EC1D-45EA-B6B2-90AB88848CFD}" type="slidenum">
              <a:rPr lang="en-US" smtClean="0"/>
              <a:pPr/>
              <a:t>18</a:t>
            </a:fld>
            <a:endParaRPr lang="en-US" dirty="0"/>
          </a:p>
        </p:txBody>
      </p:sp>
      <p:sp>
        <p:nvSpPr>
          <p:cNvPr id="6" name="Rectangle 5"/>
          <p:cNvSpPr/>
          <p:nvPr/>
        </p:nvSpPr>
        <p:spPr>
          <a:xfrm>
            <a:off x="457200" y="1600200"/>
            <a:ext cx="3200400" cy="923330"/>
          </a:xfrm>
          <a:prstGeom prst="rect">
            <a:avLst/>
          </a:prstGeom>
          <a:gradFill flip="none" rotWithShape="1">
            <a:gsLst>
              <a:gs pos="0">
                <a:schemeClr val="bg1"/>
              </a:gs>
              <a:gs pos="50000">
                <a:srgbClr val="CCECFF"/>
              </a:gs>
              <a:gs pos="100000">
                <a:schemeClr val="bg1"/>
              </a:gs>
            </a:gsLst>
            <a:lin ang="10800000" scaled="1"/>
            <a:tileRect/>
          </a:gradFill>
        </p:spPr>
        <p:txBody>
          <a:bodyPr vert="horz" wrap="square" lIns="91440" tIns="45720" rIns="91440" bIns="45720" rtlCol="0" anchor="t">
            <a:spAutoFit/>
          </a:bodyPr>
          <a:lstStyle/>
          <a:p>
            <a:r>
              <a:rPr lang="en-US" dirty="0" smtClean="0"/>
              <a:t>November 1. Received cash for three months’ rent in advance, $4,500.00. Receipt No. 905.</a:t>
            </a:r>
            <a:endParaRPr lang="en-US" dirty="0"/>
          </a:p>
        </p:txBody>
      </p:sp>
      <p:sp>
        <p:nvSpPr>
          <p:cNvPr id="10" name="TextBox 9"/>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LO7</a:t>
            </a:r>
            <a:endParaRPr lang="en-US" dirty="0"/>
          </a:p>
        </p:txBody>
      </p:sp>
      <p:grpSp>
        <p:nvGrpSpPr>
          <p:cNvPr id="11" name="Group 10"/>
          <p:cNvGrpSpPr/>
          <p:nvPr/>
        </p:nvGrpSpPr>
        <p:grpSpPr>
          <a:xfrm>
            <a:off x="7879080" y="0"/>
            <a:ext cx="1188720" cy="381000"/>
            <a:chOff x="7879080" y="0"/>
            <a:chExt cx="1188720" cy="381000"/>
          </a:xfrm>
        </p:grpSpPr>
        <p:sp>
          <p:nvSpPr>
            <p:cNvPr id="12" name="Flowchart: Delay 11"/>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3" name="TextBox 12"/>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21-2</a:t>
              </a:r>
              <a:endParaRPr lang="en-US" sz="1200" dirty="0">
                <a:solidFill>
                  <a:schemeClr val="bg1"/>
                </a:solidFill>
              </a:endParaRPr>
            </a:p>
          </p:txBody>
        </p:sp>
      </p:grpSp>
      <p:grpSp>
        <p:nvGrpSpPr>
          <p:cNvPr id="14" name="Group 13"/>
          <p:cNvGrpSpPr/>
          <p:nvPr/>
        </p:nvGrpSpPr>
        <p:grpSpPr>
          <a:xfrm>
            <a:off x="600637" y="5352287"/>
            <a:ext cx="3608293" cy="734569"/>
            <a:chOff x="-2667000" y="5654563"/>
            <a:chExt cx="3608293" cy="734569"/>
          </a:xfrm>
        </p:grpSpPr>
        <p:grpSp>
          <p:nvGrpSpPr>
            <p:cNvPr id="15" name="Group 10"/>
            <p:cNvGrpSpPr/>
            <p:nvPr/>
          </p:nvGrpSpPr>
          <p:grpSpPr>
            <a:xfrm>
              <a:off x="304800" y="5654563"/>
              <a:ext cx="636493" cy="734569"/>
              <a:chOff x="5181600" y="2679191"/>
              <a:chExt cx="636493" cy="734569"/>
            </a:xfrm>
          </p:grpSpPr>
          <p:sp>
            <p:nvSpPr>
              <p:cNvPr id="17" name="Line 20"/>
              <p:cNvSpPr>
                <a:spLocks noChangeShapeType="1"/>
              </p:cNvSpPr>
              <p:nvPr/>
            </p:nvSpPr>
            <p:spPr bwMode="auto">
              <a:xfrm flipH="1">
                <a:off x="5360893" y="2679191"/>
                <a:ext cx="457200" cy="548640"/>
              </a:xfrm>
              <a:prstGeom prst="line">
                <a:avLst/>
              </a:prstGeom>
              <a:noFill/>
              <a:ln w="38100">
                <a:solidFill>
                  <a:srgbClr val="00B0F0"/>
                </a:solidFill>
                <a:round/>
                <a:headEnd type="triangle" w="med" len="med"/>
                <a:tailEnd/>
              </a:ln>
              <a:effectLst/>
            </p:spPr>
            <p:txBody>
              <a:bodyPr/>
              <a:lstStyle/>
              <a:p>
                <a:endParaRPr lang="en-US" dirty="0"/>
              </a:p>
            </p:txBody>
          </p:sp>
          <p:sp>
            <p:nvSpPr>
              <p:cNvPr id="18"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2</a:t>
                </a:r>
              </a:p>
            </p:txBody>
          </p:sp>
        </p:grpSp>
        <p:sp>
          <p:nvSpPr>
            <p:cNvPr id="16" name="TextBox 15"/>
            <p:cNvSpPr txBox="1"/>
            <p:nvPr/>
          </p:nvSpPr>
          <p:spPr>
            <a:xfrm>
              <a:off x="-2667000" y="6019800"/>
              <a:ext cx="2975623" cy="369332"/>
            </a:xfrm>
            <a:prstGeom prst="rect">
              <a:avLst/>
            </a:prstGeom>
            <a:noFill/>
          </p:spPr>
          <p:txBody>
            <a:bodyPr wrap="none" rtlCol="0">
              <a:spAutoFit/>
            </a:bodyPr>
            <a:lstStyle/>
            <a:p>
              <a:r>
                <a:rPr lang="en-US" dirty="0" smtClean="0">
                  <a:solidFill>
                    <a:srgbClr val="0070C0"/>
                  </a:solidFill>
                </a:rPr>
                <a:t>Credit Unearned Rent Income</a:t>
              </a:r>
              <a:endParaRPr lang="en-US" dirty="0">
                <a:solidFill>
                  <a:srgbClr val="0070C0"/>
                </a:solidFill>
              </a:endParaRPr>
            </a:p>
          </p:txBody>
        </p:sp>
      </p:grpSp>
      <p:grpSp>
        <p:nvGrpSpPr>
          <p:cNvPr id="24" name="Group 23"/>
          <p:cNvGrpSpPr/>
          <p:nvPr/>
        </p:nvGrpSpPr>
        <p:grpSpPr>
          <a:xfrm>
            <a:off x="3940283" y="2487121"/>
            <a:ext cx="5029200" cy="640056"/>
            <a:chOff x="2057400" y="5337573"/>
            <a:chExt cx="5029200" cy="640056"/>
          </a:xfrm>
        </p:grpSpPr>
        <p:sp>
          <p:nvSpPr>
            <p:cNvPr id="25" name="Rectangle 24"/>
            <p:cNvSpPr/>
            <p:nvPr/>
          </p:nvSpPr>
          <p:spPr>
            <a:xfrm>
              <a:off x="4568416" y="5592934"/>
              <a:ext cx="2468879" cy="307777"/>
            </a:xfrm>
            <a:prstGeom prst="rect">
              <a:avLst/>
            </a:prstGeom>
          </p:spPr>
          <p:txBody>
            <a:bodyPr wrap="square">
              <a:spAutoFit/>
            </a:bodyPr>
            <a:lstStyle/>
            <a:p>
              <a:pPr>
                <a:tabLst>
                  <a:tab pos="1920240" algn="dec"/>
                </a:tabLst>
              </a:pPr>
              <a:endParaRPr lang="en-US" sz="1400" dirty="0" smtClean="0"/>
            </a:p>
          </p:txBody>
        </p:sp>
        <p:sp>
          <p:nvSpPr>
            <p:cNvPr id="26" name="Rectangle 25"/>
            <p:cNvSpPr/>
            <p:nvPr/>
          </p:nvSpPr>
          <p:spPr>
            <a:xfrm>
              <a:off x="2057400" y="5337573"/>
              <a:ext cx="5029200" cy="307777"/>
            </a:xfrm>
            <a:prstGeom prst="rect">
              <a:avLst/>
            </a:prstGeom>
          </p:spPr>
          <p:txBody>
            <a:bodyPr wrap="square">
              <a:spAutoFit/>
            </a:bodyPr>
            <a:lstStyle/>
            <a:p>
              <a:pPr algn="ctr"/>
              <a:r>
                <a:rPr lang="en-US" sz="1400" dirty="0" smtClean="0"/>
                <a:t>Cash</a:t>
              </a:r>
            </a:p>
          </p:txBody>
        </p:sp>
        <p:cxnSp>
          <p:nvCxnSpPr>
            <p:cNvPr id="27" name="Straight Connector 26"/>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68416" y="5611869"/>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00835" y="5593975"/>
              <a:ext cx="2468879" cy="307777"/>
            </a:xfrm>
            <a:prstGeom prst="rect">
              <a:avLst/>
            </a:prstGeom>
          </p:spPr>
          <p:txBody>
            <a:bodyPr wrap="square">
              <a:spAutoFit/>
            </a:bodyPr>
            <a:lstStyle/>
            <a:p>
              <a:pPr>
                <a:tabLst>
                  <a:tab pos="1920240" algn="dec"/>
                </a:tabLst>
              </a:pPr>
              <a:r>
                <a:rPr lang="en-US" sz="1400" dirty="0" smtClean="0"/>
                <a:t>Nov. 1	4,500.00</a:t>
              </a:r>
            </a:p>
          </p:txBody>
        </p:sp>
      </p:grpSp>
      <p:grpSp>
        <p:nvGrpSpPr>
          <p:cNvPr id="30" name="Group 29"/>
          <p:cNvGrpSpPr/>
          <p:nvPr/>
        </p:nvGrpSpPr>
        <p:grpSpPr>
          <a:xfrm>
            <a:off x="3944470" y="3322344"/>
            <a:ext cx="5029200" cy="640056"/>
            <a:chOff x="2057400" y="5337573"/>
            <a:chExt cx="5029200" cy="640056"/>
          </a:xfrm>
        </p:grpSpPr>
        <p:sp>
          <p:nvSpPr>
            <p:cNvPr id="31" name="Rectangle 30"/>
            <p:cNvSpPr/>
            <p:nvPr/>
          </p:nvSpPr>
          <p:spPr>
            <a:xfrm>
              <a:off x="4568416" y="5592934"/>
              <a:ext cx="2468879" cy="307777"/>
            </a:xfrm>
            <a:prstGeom prst="rect">
              <a:avLst/>
            </a:prstGeom>
          </p:spPr>
          <p:txBody>
            <a:bodyPr wrap="square">
              <a:spAutoFit/>
            </a:bodyPr>
            <a:lstStyle/>
            <a:p>
              <a:pPr>
                <a:tabLst>
                  <a:tab pos="1920240" algn="dec"/>
                </a:tabLst>
              </a:pPr>
              <a:r>
                <a:rPr lang="en-US" sz="1400" dirty="0" smtClean="0"/>
                <a:t>Nov. 1	4,500.00</a:t>
              </a:r>
            </a:p>
          </p:txBody>
        </p:sp>
        <p:sp>
          <p:nvSpPr>
            <p:cNvPr id="32" name="Rectangle 31"/>
            <p:cNvSpPr/>
            <p:nvPr/>
          </p:nvSpPr>
          <p:spPr>
            <a:xfrm>
              <a:off x="2057400" y="5337573"/>
              <a:ext cx="5029200" cy="307777"/>
            </a:xfrm>
            <a:prstGeom prst="rect">
              <a:avLst/>
            </a:prstGeom>
          </p:spPr>
          <p:txBody>
            <a:bodyPr wrap="square">
              <a:spAutoFit/>
            </a:bodyPr>
            <a:lstStyle/>
            <a:p>
              <a:pPr algn="ctr"/>
              <a:r>
                <a:rPr lang="en-US" sz="1400" dirty="0" smtClean="0"/>
                <a:t>Unearned Rent Income</a:t>
              </a:r>
            </a:p>
          </p:txBody>
        </p:sp>
        <p:cxnSp>
          <p:nvCxnSpPr>
            <p:cNvPr id="33" name="Straight Connector 32"/>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68416" y="5611869"/>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Down Arrow 35"/>
          <p:cNvSpPr/>
          <p:nvPr/>
        </p:nvSpPr>
        <p:spPr>
          <a:xfrm flipV="1">
            <a:off x="7467600" y="365760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7" name="Down Arrow 36"/>
          <p:cNvSpPr/>
          <p:nvPr/>
        </p:nvSpPr>
        <p:spPr>
          <a:xfrm flipV="1">
            <a:off x="5029200" y="281940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3944470" y="1371600"/>
            <a:ext cx="5029200" cy="640056"/>
            <a:chOff x="2057400" y="5337573"/>
            <a:chExt cx="5029200" cy="640056"/>
          </a:xfrm>
        </p:grpSpPr>
        <p:sp>
          <p:nvSpPr>
            <p:cNvPr id="39" name="Rectangle 38"/>
            <p:cNvSpPr/>
            <p:nvPr/>
          </p:nvSpPr>
          <p:spPr>
            <a:xfrm>
              <a:off x="4568416" y="5592934"/>
              <a:ext cx="2468879" cy="307777"/>
            </a:xfrm>
            <a:prstGeom prst="rect">
              <a:avLst/>
            </a:prstGeom>
          </p:spPr>
          <p:txBody>
            <a:bodyPr wrap="square">
              <a:spAutoFit/>
            </a:bodyPr>
            <a:lstStyle/>
            <a:p>
              <a:pPr>
                <a:tabLst>
                  <a:tab pos="1920240" algn="dec"/>
                </a:tabLst>
              </a:pPr>
              <a:endParaRPr lang="en-US" sz="1400" dirty="0" smtClean="0"/>
            </a:p>
          </p:txBody>
        </p:sp>
        <p:sp>
          <p:nvSpPr>
            <p:cNvPr id="40" name="Rectangle 39"/>
            <p:cNvSpPr/>
            <p:nvPr/>
          </p:nvSpPr>
          <p:spPr>
            <a:xfrm>
              <a:off x="2057400" y="5337573"/>
              <a:ext cx="5029200" cy="307777"/>
            </a:xfrm>
            <a:prstGeom prst="rect">
              <a:avLst/>
            </a:prstGeom>
          </p:spPr>
          <p:txBody>
            <a:bodyPr wrap="square">
              <a:spAutoFit/>
            </a:bodyPr>
            <a:lstStyle/>
            <a:p>
              <a:pPr algn="ctr"/>
              <a:r>
                <a:rPr lang="en-US" sz="1400" dirty="0" smtClean="0"/>
                <a:t>Unearned Rent Income</a:t>
              </a:r>
            </a:p>
          </p:txBody>
        </p:sp>
        <p:cxnSp>
          <p:nvCxnSpPr>
            <p:cNvPr id="41" name="Straight Connector 40"/>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68416" y="5611869"/>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419600" y="1718535"/>
            <a:ext cx="1828800" cy="822960"/>
            <a:chOff x="4648200" y="1828800"/>
            <a:chExt cx="1828800" cy="822960"/>
          </a:xfrm>
        </p:grpSpPr>
        <p:sp>
          <p:nvSpPr>
            <p:cNvPr id="45" name="Down Arrow 44"/>
            <p:cNvSpPr/>
            <p:nvPr/>
          </p:nvSpPr>
          <p:spPr>
            <a:xfrm>
              <a:off x="4648200" y="1828800"/>
              <a:ext cx="1828800" cy="822960"/>
            </a:xfrm>
            <a:prstGeom prst="downArrow">
              <a:avLst/>
            </a:prstGeom>
            <a:solidFill>
              <a:srgbClr val="A0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4968240" y="1828800"/>
              <a:ext cx="1188720" cy="548640"/>
            </a:xfrm>
            <a:prstGeom prst="roundRect">
              <a:avLst/>
            </a:prstGeom>
            <a:solidFill>
              <a:srgbClr val="A0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Debit Decreases</a:t>
              </a:r>
              <a:endParaRPr lang="en-US" sz="1600" dirty="0">
                <a:solidFill>
                  <a:schemeClr val="tx1"/>
                </a:solidFill>
              </a:endParaRPr>
            </a:p>
          </p:txBody>
        </p:sp>
      </p:grpSp>
      <p:grpSp>
        <p:nvGrpSpPr>
          <p:cNvPr id="52" name="Group 51"/>
          <p:cNvGrpSpPr/>
          <p:nvPr/>
        </p:nvGrpSpPr>
        <p:grpSpPr>
          <a:xfrm>
            <a:off x="6705600" y="1725705"/>
            <a:ext cx="1828800" cy="822960"/>
            <a:chOff x="6705600" y="1752600"/>
            <a:chExt cx="1828800" cy="822960"/>
          </a:xfrm>
        </p:grpSpPr>
        <p:sp>
          <p:nvSpPr>
            <p:cNvPr id="50" name="Down Arrow 49"/>
            <p:cNvSpPr/>
            <p:nvPr/>
          </p:nvSpPr>
          <p:spPr>
            <a:xfrm flipV="1">
              <a:off x="6705600" y="1752600"/>
              <a:ext cx="1828800" cy="822960"/>
            </a:xfrm>
            <a:prstGeom prst="downArrow">
              <a:avLst/>
            </a:prstGeom>
            <a:solidFill>
              <a:srgbClr val="A0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7025640" y="2026920"/>
              <a:ext cx="1188720" cy="548640"/>
            </a:xfrm>
            <a:prstGeom prst="roundRect">
              <a:avLst/>
            </a:prstGeom>
            <a:solidFill>
              <a:srgbClr val="A0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Credit Increases</a:t>
              </a:r>
              <a:endParaRPr lang="en-US" sz="1600" dirty="0">
                <a:solidFill>
                  <a:schemeClr val="tx1"/>
                </a:solidFill>
              </a:endParaRPr>
            </a:p>
          </p:txBody>
        </p:sp>
      </p:grpSp>
      <p:grpSp>
        <p:nvGrpSpPr>
          <p:cNvPr id="53" name="Group 52"/>
          <p:cNvGrpSpPr/>
          <p:nvPr/>
        </p:nvGrpSpPr>
        <p:grpSpPr>
          <a:xfrm>
            <a:off x="6046045" y="5334000"/>
            <a:ext cx="1817199" cy="752856"/>
            <a:chOff x="-875904" y="5636276"/>
            <a:chExt cx="1817199" cy="752856"/>
          </a:xfrm>
        </p:grpSpPr>
        <p:grpSp>
          <p:nvGrpSpPr>
            <p:cNvPr id="54" name="Group 10"/>
            <p:cNvGrpSpPr/>
            <p:nvPr/>
          </p:nvGrpSpPr>
          <p:grpSpPr>
            <a:xfrm>
              <a:off x="304800" y="5636276"/>
              <a:ext cx="636495" cy="752856"/>
              <a:chOff x="5181600" y="2660904"/>
              <a:chExt cx="636495" cy="752856"/>
            </a:xfrm>
          </p:grpSpPr>
          <p:sp>
            <p:nvSpPr>
              <p:cNvPr id="56" name="Line 20"/>
              <p:cNvSpPr>
                <a:spLocks noChangeShapeType="1"/>
              </p:cNvSpPr>
              <p:nvPr/>
            </p:nvSpPr>
            <p:spPr bwMode="auto">
              <a:xfrm flipH="1">
                <a:off x="5360895" y="2660904"/>
                <a:ext cx="457200" cy="548640"/>
              </a:xfrm>
              <a:prstGeom prst="line">
                <a:avLst/>
              </a:prstGeom>
              <a:noFill/>
              <a:ln w="38100">
                <a:solidFill>
                  <a:srgbClr val="00B0F0"/>
                </a:solidFill>
                <a:round/>
                <a:headEnd type="triangle" w="med" len="med"/>
                <a:tailEnd/>
              </a:ln>
              <a:effectLst/>
            </p:spPr>
            <p:txBody>
              <a:bodyPr/>
              <a:lstStyle/>
              <a:p>
                <a:endParaRPr lang="en-US" dirty="0"/>
              </a:p>
            </p:txBody>
          </p:sp>
          <p:sp>
            <p:nvSpPr>
              <p:cNvPr id="57"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1</a:t>
                </a:r>
              </a:p>
            </p:txBody>
          </p:sp>
        </p:grpSp>
        <p:sp>
          <p:nvSpPr>
            <p:cNvPr id="55" name="TextBox 54"/>
            <p:cNvSpPr txBox="1"/>
            <p:nvPr/>
          </p:nvSpPr>
          <p:spPr>
            <a:xfrm>
              <a:off x="-875904" y="6019800"/>
              <a:ext cx="1192955" cy="369332"/>
            </a:xfrm>
            <a:prstGeom prst="rect">
              <a:avLst/>
            </a:prstGeom>
            <a:noFill/>
          </p:spPr>
          <p:txBody>
            <a:bodyPr wrap="none" rtlCol="0">
              <a:spAutoFit/>
            </a:bodyPr>
            <a:lstStyle/>
            <a:p>
              <a:r>
                <a:rPr lang="en-US" dirty="0" smtClean="0">
                  <a:solidFill>
                    <a:srgbClr val="0070C0"/>
                  </a:solidFill>
                </a:rPr>
                <a:t>Debit Cash</a:t>
              </a:r>
              <a:endParaRPr lang="en-US" dirty="0">
                <a:solidFill>
                  <a:srgbClr val="0070C0"/>
                </a:solidFill>
              </a:endParaRPr>
            </a:p>
          </p:txBody>
        </p:sp>
      </p:grpSp>
    </p:spTree>
    <p:extLst>
      <p:ext uri="{BB962C8B-B14F-4D97-AF65-F5344CB8AC3E}">
        <p14:creationId xmlns:p14="http://schemas.microsoft.com/office/powerpoint/2010/main" val="33139729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up)">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up)">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10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500"/>
                                        <p:tgtEl>
                                          <p:spTgt spid="30"/>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10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3940283" y="2487121"/>
            <a:ext cx="5029200" cy="779299"/>
            <a:chOff x="3940283" y="2487121"/>
            <a:chExt cx="5029200" cy="779299"/>
          </a:xfrm>
        </p:grpSpPr>
        <p:grpSp>
          <p:nvGrpSpPr>
            <p:cNvPr id="28" name="Group 27"/>
            <p:cNvGrpSpPr/>
            <p:nvPr/>
          </p:nvGrpSpPr>
          <p:grpSpPr>
            <a:xfrm>
              <a:off x="3940283" y="2487121"/>
              <a:ext cx="5029200" cy="640056"/>
              <a:chOff x="2057400" y="5337573"/>
              <a:chExt cx="5029200" cy="640056"/>
            </a:xfrm>
          </p:grpSpPr>
          <p:sp>
            <p:nvSpPr>
              <p:cNvPr id="29" name="Rectangle 28"/>
              <p:cNvSpPr/>
              <p:nvPr/>
            </p:nvSpPr>
            <p:spPr>
              <a:xfrm>
                <a:off x="4568416" y="5592934"/>
                <a:ext cx="2468879" cy="307777"/>
              </a:xfrm>
              <a:prstGeom prst="rect">
                <a:avLst/>
              </a:prstGeom>
            </p:spPr>
            <p:txBody>
              <a:bodyPr wrap="square">
                <a:spAutoFit/>
              </a:bodyPr>
              <a:lstStyle/>
              <a:p>
                <a:pPr>
                  <a:tabLst>
                    <a:tab pos="1920240" algn="dec"/>
                  </a:tabLst>
                </a:pPr>
                <a:endParaRPr lang="en-US" sz="1400" dirty="0" smtClean="0"/>
              </a:p>
            </p:txBody>
          </p:sp>
          <p:sp>
            <p:nvSpPr>
              <p:cNvPr id="30" name="Rectangle 29"/>
              <p:cNvSpPr/>
              <p:nvPr/>
            </p:nvSpPr>
            <p:spPr>
              <a:xfrm>
                <a:off x="2057400" y="5337573"/>
                <a:ext cx="5029200" cy="307777"/>
              </a:xfrm>
              <a:prstGeom prst="rect">
                <a:avLst/>
              </a:prstGeom>
            </p:spPr>
            <p:txBody>
              <a:bodyPr wrap="square">
                <a:spAutoFit/>
              </a:bodyPr>
              <a:lstStyle/>
              <a:p>
                <a:pPr algn="ctr"/>
                <a:r>
                  <a:rPr lang="en-US" sz="1400" dirty="0" smtClean="0"/>
                  <a:t>Unearned Rent Income</a:t>
                </a:r>
              </a:p>
            </p:txBody>
          </p:sp>
          <p:cxnSp>
            <p:nvCxnSpPr>
              <p:cNvPr id="31" name="Straight Connector 30"/>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68416" y="5611869"/>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00835" y="5593975"/>
                <a:ext cx="2468879" cy="307777"/>
              </a:xfrm>
              <a:prstGeom prst="rect">
                <a:avLst/>
              </a:prstGeom>
            </p:spPr>
            <p:txBody>
              <a:bodyPr wrap="square">
                <a:spAutoFit/>
              </a:bodyPr>
              <a:lstStyle/>
              <a:p>
                <a:pPr>
                  <a:tabLst>
                    <a:tab pos="1920240" algn="dec"/>
                  </a:tabLst>
                </a:pPr>
                <a:r>
                  <a:rPr lang="en-US" sz="1400" dirty="0" smtClean="0"/>
                  <a:t>Dec. 31 Adj.	3,000.00</a:t>
                </a:r>
              </a:p>
            </p:txBody>
          </p:sp>
        </p:grpSp>
        <p:sp>
          <p:nvSpPr>
            <p:cNvPr id="63" name="Rectangle 62"/>
            <p:cNvSpPr/>
            <p:nvPr/>
          </p:nvSpPr>
          <p:spPr>
            <a:xfrm>
              <a:off x="6458712" y="2743200"/>
              <a:ext cx="2468879" cy="523220"/>
            </a:xfrm>
            <a:prstGeom prst="rect">
              <a:avLst/>
            </a:prstGeom>
          </p:spPr>
          <p:txBody>
            <a:bodyPr wrap="square">
              <a:spAutoFit/>
            </a:bodyPr>
            <a:lstStyle/>
            <a:p>
              <a:pPr>
                <a:tabLst>
                  <a:tab pos="1920240" algn="dec"/>
                </a:tabLst>
              </a:pPr>
              <a:r>
                <a:rPr lang="en-US" sz="1400" dirty="0" smtClean="0">
                  <a:solidFill>
                    <a:schemeClr val="bg1">
                      <a:lumMod val="50000"/>
                    </a:schemeClr>
                  </a:solidFill>
                </a:rPr>
                <a:t>Nov. 1	4,500.00</a:t>
              </a:r>
            </a:p>
            <a:p>
              <a:pPr>
                <a:tabLst>
                  <a:tab pos="1920240" algn="dec"/>
                </a:tabLst>
              </a:pPr>
              <a:r>
                <a:rPr lang="en-US" sz="1400" i="1" dirty="0" smtClean="0"/>
                <a:t>(New Bal.	1,500.00)</a:t>
              </a:r>
            </a:p>
          </p:txBody>
        </p:sp>
      </p:grpSp>
      <p:sp>
        <p:nvSpPr>
          <p:cNvPr id="62" name="Rectangle 61"/>
          <p:cNvSpPr/>
          <p:nvPr/>
        </p:nvSpPr>
        <p:spPr>
          <a:xfrm flipH="1">
            <a:off x="-304800" y="2590800"/>
            <a:ext cx="4267200" cy="914400"/>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7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p:txBody>
          <a:bodyPr>
            <a:normAutofit fontScale="90000"/>
          </a:bodyPr>
          <a:lstStyle/>
          <a:p>
            <a:r>
              <a:rPr lang="en-US" dirty="0" smtClean="0"/>
              <a:t>Recording Adjusting Entry for Deferred Revenue Earned</a:t>
            </a:r>
            <a:endParaRPr lang="en-US"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19</a:t>
            </a:fld>
            <a:endParaRPr lang="en-US" dirty="0"/>
          </a:p>
        </p:txBody>
      </p:sp>
      <p:pic>
        <p:nvPicPr>
          <p:cNvPr id="8" name="Picture 7" descr="Chapter 21_Page 659.jpg"/>
          <p:cNvPicPr>
            <a:picLocks noChangeAspect="1"/>
          </p:cNvPicPr>
          <p:nvPr/>
        </p:nvPicPr>
        <p:blipFill>
          <a:blip r:embed="rId2" cstate="print"/>
          <a:stretch>
            <a:fillRect/>
          </a:stretch>
        </p:blipFill>
        <p:spPr>
          <a:xfrm>
            <a:off x="533400" y="3962400"/>
            <a:ext cx="7315200" cy="1886595"/>
          </a:xfrm>
          <a:prstGeom prst="rect">
            <a:avLst/>
          </a:prstGeom>
        </p:spPr>
      </p:pic>
      <p:sp>
        <p:nvSpPr>
          <p:cNvPr id="9" name="TextBox 8"/>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LO8</a:t>
            </a:r>
            <a:endParaRPr lang="en-US" dirty="0"/>
          </a:p>
        </p:txBody>
      </p:sp>
      <p:grpSp>
        <p:nvGrpSpPr>
          <p:cNvPr id="10" name="Group 9"/>
          <p:cNvGrpSpPr/>
          <p:nvPr/>
        </p:nvGrpSpPr>
        <p:grpSpPr>
          <a:xfrm>
            <a:off x="7879080" y="0"/>
            <a:ext cx="1188720" cy="381000"/>
            <a:chOff x="7879080" y="0"/>
            <a:chExt cx="1188720" cy="381000"/>
          </a:xfrm>
        </p:grpSpPr>
        <p:sp>
          <p:nvSpPr>
            <p:cNvPr id="11" name="Flowchart: Delay 10"/>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TextBox 11"/>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21-2</a:t>
              </a:r>
              <a:endParaRPr lang="en-US" sz="1200" dirty="0">
                <a:solidFill>
                  <a:schemeClr val="bg1"/>
                </a:solidFill>
              </a:endParaRPr>
            </a:p>
          </p:txBody>
        </p:sp>
      </p:grpSp>
      <p:grpSp>
        <p:nvGrpSpPr>
          <p:cNvPr id="23" name="Group 22"/>
          <p:cNvGrpSpPr/>
          <p:nvPr/>
        </p:nvGrpSpPr>
        <p:grpSpPr>
          <a:xfrm>
            <a:off x="6172200" y="5590031"/>
            <a:ext cx="2319866" cy="734569"/>
            <a:chOff x="304800" y="5654563"/>
            <a:chExt cx="2319866" cy="734569"/>
          </a:xfrm>
        </p:grpSpPr>
        <p:grpSp>
          <p:nvGrpSpPr>
            <p:cNvPr id="24" name="Group 10"/>
            <p:cNvGrpSpPr/>
            <p:nvPr/>
          </p:nvGrpSpPr>
          <p:grpSpPr>
            <a:xfrm>
              <a:off x="304800" y="5654563"/>
              <a:ext cx="636493" cy="734569"/>
              <a:chOff x="5181600" y="2679191"/>
              <a:chExt cx="636493" cy="734569"/>
            </a:xfrm>
          </p:grpSpPr>
          <p:sp>
            <p:nvSpPr>
              <p:cNvPr id="26" name="Line 20"/>
              <p:cNvSpPr>
                <a:spLocks noChangeShapeType="1"/>
              </p:cNvSpPr>
              <p:nvPr/>
            </p:nvSpPr>
            <p:spPr bwMode="auto">
              <a:xfrm flipH="1">
                <a:off x="5360893" y="2679191"/>
                <a:ext cx="457200" cy="548640"/>
              </a:xfrm>
              <a:prstGeom prst="line">
                <a:avLst/>
              </a:prstGeom>
              <a:noFill/>
              <a:ln w="38100">
                <a:solidFill>
                  <a:srgbClr val="00B0F0"/>
                </a:solidFill>
                <a:round/>
                <a:headEnd type="triangle" w="med" len="med"/>
                <a:tailEnd/>
              </a:ln>
              <a:effectLst/>
            </p:spPr>
            <p:txBody>
              <a:bodyPr/>
              <a:lstStyle/>
              <a:p>
                <a:endParaRPr lang="en-US" dirty="0"/>
              </a:p>
            </p:txBody>
          </p:sp>
          <p:sp>
            <p:nvSpPr>
              <p:cNvPr id="27"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2</a:t>
                </a:r>
              </a:p>
            </p:txBody>
          </p:sp>
        </p:grpSp>
        <p:sp>
          <p:nvSpPr>
            <p:cNvPr id="25" name="TextBox 24"/>
            <p:cNvSpPr txBox="1"/>
            <p:nvPr/>
          </p:nvSpPr>
          <p:spPr>
            <a:xfrm>
              <a:off x="636493" y="6019800"/>
              <a:ext cx="1988173" cy="369332"/>
            </a:xfrm>
            <a:prstGeom prst="rect">
              <a:avLst/>
            </a:prstGeom>
            <a:noFill/>
          </p:spPr>
          <p:txBody>
            <a:bodyPr wrap="none" rtlCol="0">
              <a:spAutoFit/>
            </a:bodyPr>
            <a:lstStyle/>
            <a:p>
              <a:r>
                <a:rPr lang="en-US" dirty="0" smtClean="0">
                  <a:solidFill>
                    <a:srgbClr val="0070C0"/>
                  </a:solidFill>
                </a:rPr>
                <a:t>Credit Rent Income</a:t>
              </a:r>
              <a:endParaRPr lang="en-US" dirty="0">
                <a:solidFill>
                  <a:srgbClr val="0070C0"/>
                </a:solidFill>
              </a:endParaRPr>
            </a:p>
          </p:txBody>
        </p:sp>
      </p:grpSp>
      <p:grpSp>
        <p:nvGrpSpPr>
          <p:cNvPr id="34" name="Group 33"/>
          <p:cNvGrpSpPr/>
          <p:nvPr/>
        </p:nvGrpSpPr>
        <p:grpSpPr>
          <a:xfrm>
            <a:off x="3944470" y="3322344"/>
            <a:ext cx="5029200" cy="640056"/>
            <a:chOff x="2057400" y="5337573"/>
            <a:chExt cx="5029200" cy="640056"/>
          </a:xfrm>
        </p:grpSpPr>
        <p:sp>
          <p:nvSpPr>
            <p:cNvPr id="35" name="Rectangle 34"/>
            <p:cNvSpPr/>
            <p:nvPr/>
          </p:nvSpPr>
          <p:spPr>
            <a:xfrm>
              <a:off x="4568416" y="5592934"/>
              <a:ext cx="2468879" cy="307777"/>
            </a:xfrm>
            <a:prstGeom prst="rect">
              <a:avLst/>
            </a:prstGeom>
          </p:spPr>
          <p:txBody>
            <a:bodyPr wrap="square">
              <a:spAutoFit/>
            </a:bodyPr>
            <a:lstStyle/>
            <a:p>
              <a:pPr>
                <a:tabLst>
                  <a:tab pos="1920240" algn="dec"/>
                </a:tabLst>
              </a:pPr>
              <a:r>
                <a:rPr lang="en-US" sz="1400" dirty="0" smtClean="0"/>
                <a:t>Dec. 31 Adj.	3,000.00</a:t>
              </a:r>
            </a:p>
          </p:txBody>
        </p:sp>
        <p:sp>
          <p:nvSpPr>
            <p:cNvPr id="36" name="Rectangle 35"/>
            <p:cNvSpPr/>
            <p:nvPr/>
          </p:nvSpPr>
          <p:spPr>
            <a:xfrm>
              <a:off x="2057400" y="5337573"/>
              <a:ext cx="5029200" cy="307777"/>
            </a:xfrm>
            <a:prstGeom prst="rect">
              <a:avLst/>
            </a:prstGeom>
          </p:spPr>
          <p:txBody>
            <a:bodyPr wrap="square">
              <a:spAutoFit/>
            </a:bodyPr>
            <a:lstStyle/>
            <a:p>
              <a:pPr algn="ctr"/>
              <a:r>
                <a:rPr lang="en-US" sz="1400" dirty="0" smtClean="0"/>
                <a:t>Rent Income</a:t>
              </a:r>
            </a:p>
          </p:txBody>
        </p:sp>
        <p:cxnSp>
          <p:nvCxnSpPr>
            <p:cNvPr id="37" name="Straight Connector 36"/>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68416" y="5611869"/>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Down Arrow 38"/>
          <p:cNvSpPr/>
          <p:nvPr/>
        </p:nvSpPr>
        <p:spPr>
          <a:xfrm flipV="1">
            <a:off x="7467600" y="365760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0" name="Down Arrow 39"/>
          <p:cNvSpPr/>
          <p:nvPr/>
        </p:nvSpPr>
        <p:spPr>
          <a:xfrm flipH="1">
            <a:off x="5212080" y="281940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grpSp>
        <p:nvGrpSpPr>
          <p:cNvPr id="41" name="Group 40"/>
          <p:cNvGrpSpPr/>
          <p:nvPr/>
        </p:nvGrpSpPr>
        <p:grpSpPr>
          <a:xfrm>
            <a:off x="3944470" y="1371600"/>
            <a:ext cx="5029200" cy="640056"/>
            <a:chOff x="2057400" y="5337573"/>
            <a:chExt cx="5029200" cy="640056"/>
          </a:xfrm>
        </p:grpSpPr>
        <p:sp>
          <p:nvSpPr>
            <p:cNvPr id="42" name="Rectangle 41"/>
            <p:cNvSpPr/>
            <p:nvPr/>
          </p:nvSpPr>
          <p:spPr>
            <a:xfrm>
              <a:off x="4568416" y="5592934"/>
              <a:ext cx="2468879" cy="307777"/>
            </a:xfrm>
            <a:prstGeom prst="rect">
              <a:avLst/>
            </a:prstGeom>
          </p:spPr>
          <p:txBody>
            <a:bodyPr wrap="square">
              <a:spAutoFit/>
            </a:bodyPr>
            <a:lstStyle/>
            <a:p>
              <a:pPr>
                <a:tabLst>
                  <a:tab pos="1920240" algn="dec"/>
                </a:tabLst>
              </a:pPr>
              <a:endParaRPr lang="en-US" sz="1400" dirty="0" smtClean="0"/>
            </a:p>
          </p:txBody>
        </p:sp>
        <p:sp>
          <p:nvSpPr>
            <p:cNvPr id="43" name="Rectangle 42"/>
            <p:cNvSpPr/>
            <p:nvPr/>
          </p:nvSpPr>
          <p:spPr>
            <a:xfrm>
              <a:off x="2057400" y="5337573"/>
              <a:ext cx="5029200" cy="307777"/>
            </a:xfrm>
            <a:prstGeom prst="rect">
              <a:avLst/>
            </a:prstGeom>
          </p:spPr>
          <p:txBody>
            <a:bodyPr wrap="square">
              <a:spAutoFit/>
            </a:bodyPr>
            <a:lstStyle/>
            <a:p>
              <a:pPr algn="ctr"/>
              <a:r>
                <a:rPr lang="en-US" sz="1400" dirty="0" smtClean="0"/>
                <a:t>Rent Income</a:t>
              </a:r>
            </a:p>
          </p:txBody>
        </p:sp>
        <p:cxnSp>
          <p:nvCxnSpPr>
            <p:cNvPr id="44" name="Straight Connector 43"/>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68416" y="5611869"/>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419600" y="1718535"/>
            <a:ext cx="1828800" cy="822960"/>
            <a:chOff x="4648200" y="1828800"/>
            <a:chExt cx="1828800" cy="822960"/>
          </a:xfrm>
        </p:grpSpPr>
        <p:sp>
          <p:nvSpPr>
            <p:cNvPr id="47" name="Down Arrow 46"/>
            <p:cNvSpPr/>
            <p:nvPr/>
          </p:nvSpPr>
          <p:spPr>
            <a:xfrm>
              <a:off x="4648200" y="1828800"/>
              <a:ext cx="1828800" cy="822960"/>
            </a:xfrm>
            <a:prstGeom prst="downArrow">
              <a:avLst/>
            </a:prstGeom>
            <a:solidFill>
              <a:srgbClr val="A0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4968240" y="1828800"/>
              <a:ext cx="1188720" cy="548640"/>
            </a:xfrm>
            <a:prstGeom prst="roundRect">
              <a:avLst/>
            </a:prstGeom>
            <a:solidFill>
              <a:srgbClr val="A0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Debit Decreases</a:t>
              </a:r>
              <a:endParaRPr lang="en-US" sz="1600" dirty="0">
                <a:solidFill>
                  <a:schemeClr val="tx1"/>
                </a:solidFill>
              </a:endParaRPr>
            </a:p>
          </p:txBody>
        </p:sp>
      </p:grpSp>
      <p:grpSp>
        <p:nvGrpSpPr>
          <p:cNvPr id="49" name="Group 48"/>
          <p:cNvGrpSpPr/>
          <p:nvPr/>
        </p:nvGrpSpPr>
        <p:grpSpPr>
          <a:xfrm>
            <a:off x="6705600" y="1725705"/>
            <a:ext cx="1828800" cy="822960"/>
            <a:chOff x="6705600" y="1752600"/>
            <a:chExt cx="1828800" cy="822960"/>
          </a:xfrm>
        </p:grpSpPr>
        <p:sp>
          <p:nvSpPr>
            <p:cNvPr id="50" name="Down Arrow 49"/>
            <p:cNvSpPr/>
            <p:nvPr/>
          </p:nvSpPr>
          <p:spPr>
            <a:xfrm flipV="1">
              <a:off x="6705600" y="1752600"/>
              <a:ext cx="1828800" cy="822960"/>
            </a:xfrm>
            <a:prstGeom prst="downArrow">
              <a:avLst/>
            </a:prstGeom>
            <a:solidFill>
              <a:srgbClr val="A0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7025640" y="2026920"/>
              <a:ext cx="1188720" cy="548640"/>
            </a:xfrm>
            <a:prstGeom prst="roundRect">
              <a:avLst/>
            </a:prstGeom>
            <a:solidFill>
              <a:srgbClr val="A0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Credit Increases</a:t>
              </a:r>
              <a:endParaRPr lang="en-US" sz="1600" dirty="0">
                <a:solidFill>
                  <a:schemeClr val="tx1"/>
                </a:solidFill>
              </a:endParaRPr>
            </a:p>
          </p:txBody>
        </p:sp>
      </p:grpSp>
      <p:grpSp>
        <p:nvGrpSpPr>
          <p:cNvPr id="52" name="Group 51"/>
          <p:cNvGrpSpPr/>
          <p:nvPr/>
        </p:nvGrpSpPr>
        <p:grpSpPr>
          <a:xfrm>
            <a:off x="2057400" y="5410200"/>
            <a:ext cx="3733799" cy="914400"/>
            <a:chOff x="-2649428" y="5474732"/>
            <a:chExt cx="3733799" cy="914400"/>
          </a:xfrm>
        </p:grpSpPr>
        <p:grpSp>
          <p:nvGrpSpPr>
            <p:cNvPr id="53" name="Group 10"/>
            <p:cNvGrpSpPr/>
            <p:nvPr/>
          </p:nvGrpSpPr>
          <p:grpSpPr>
            <a:xfrm>
              <a:off x="304800" y="5474732"/>
              <a:ext cx="779571" cy="914400"/>
              <a:chOff x="5181600" y="2499360"/>
              <a:chExt cx="779571" cy="914400"/>
            </a:xfrm>
          </p:grpSpPr>
          <p:sp>
            <p:nvSpPr>
              <p:cNvPr id="55" name="Line 20"/>
              <p:cNvSpPr>
                <a:spLocks noChangeShapeType="1"/>
              </p:cNvSpPr>
              <p:nvPr/>
            </p:nvSpPr>
            <p:spPr bwMode="auto">
              <a:xfrm flipH="1">
                <a:off x="5360894" y="2499360"/>
                <a:ext cx="600277" cy="710184"/>
              </a:xfrm>
              <a:prstGeom prst="line">
                <a:avLst/>
              </a:prstGeom>
              <a:noFill/>
              <a:ln w="38100">
                <a:solidFill>
                  <a:srgbClr val="00B0F0"/>
                </a:solidFill>
                <a:round/>
                <a:headEnd type="triangle" w="med" len="med"/>
                <a:tailEnd/>
              </a:ln>
              <a:effectLst/>
            </p:spPr>
            <p:txBody>
              <a:bodyPr/>
              <a:lstStyle/>
              <a:p>
                <a:endParaRPr lang="en-US" dirty="0"/>
              </a:p>
            </p:txBody>
          </p:sp>
          <p:sp>
            <p:nvSpPr>
              <p:cNvPr id="56"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1</a:t>
                </a:r>
              </a:p>
            </p:txBody>
          </p:sp>
        </p:grpSp>
        <p:sp>
          <p:nvSpPr>
            <p:cNvPr id="54" name="TextBox 53"/>
            <p:cNvSpPr txBox="1"/>
            <p:nvPr/>
          </p:nvSpPr>
          <p:spPr>
            <a:xfrm>
              <a:off x="-2649428" y="6019800"/>
              <a:ext cx="2917722" cy="369332"/>
            </a:xfrm>
            <a:prstGeom prst="rect">
              <a:avLst/>
            </a:prstGeom>
            <a:noFill/>
          </p:spPr>
          <p:txBody>
            <a:bodyPr wrap="none" rtlCol="0">
              <a:spAutoFit/>
            </a:bodyPr>
            <a:lstStyle/>
            <a:p>
              <a:r>
                <a:rPr lang="en-US" dirty="0" smtClean="0">
                  <a:solidFill>
                    <a:srgbClr val="0070C0"/>
                  </a:solidFill>
                </a:rPr>
                <a:t>Debit Unearned Rent Income</a:t>
              </a:r>
              <a:endParaRPr lang="en-US" dirty="0">
                <a:solidFill>
                  <a:srgbClr val="0070C0"/>
                </a:solidFill>
              </a:endParaRPr>
            </a:p>
          </p:txBody>
        </p:sp>
      </p:grpSp>
      <p:sp>
        <p:nvSpPr>
          <p:cNvPr id="57" name="Rectangle 56"/>
          <p:cNvSpPr/>
          <p:nvPr/>
        </p:nvSpPr>
        <p:spPr>
          <a:xfrm flipH="1">
            <a:off x="-304800" y="1600200"/>
            <a:ext cx="4267200" cy="914400"/>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7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aphicFrame>
        <p:nvGraphicFramePr>
          <p:cNvPr id="58" name="Table 57"/>
          <p:cNvGraphicFramePr>
            <a:graphicFrameLocks noGrp="1"/>
          </p:cNvGraphicFramePr>
          <p:nvPr/>
        </p:nvGraphicFramePr>
        <p:xfrm>
          <a:off x="228600" y="1600200"/>
          <a:ext cx="3711552" cy="548640"/>
        </p:xfrm>
        <a:graphic>
          <a:graphicData uri="http://schemas.openxmlformats.org/drawingml/2006/table">
            <a:tbl>
              <a:tblPr/>
              <a:tblGrid>
                <a:gridCol w="1097280">
                  <a:extLst>
                    <a:ext uri="{9D8B030D-6E8A-4147-A177-3AD203B41FA5}">
                      <a16:colId xmlns:a16="http://schemas.microsoft.com/office/drawing/2014/main" val="20000"/>
                    </a:ext>
                  </a:extLst>
                </a:gridCol>
                <a:gridCol w="209856">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209856">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5486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mn-lt"/>
                        </a:rPr>
                        <a:t>Total Rent Received</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rgbClr val="000000"/>
                          </a:solidFill>
                          <a:latin typeface="+mn-lt"/>
                        </a:rPr>
                        <a:t>÷</a:t>
                      </a:r>
                      <a:endParaRPr lang="en-US" sz="1600" b="1"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mn-lt"/>
                        </a:rPr>
                        <a:t>Number of Months</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rgbClr val="000000"/>
                          </a:solidFill>
                          <a:latin typeface="+mn-lt"/>
                        </a:rPr>
                        <a:t>=</a:t>
                      </a:r>
                      <a:endParaRPr lang="en-US" sz="1600" b="1"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mn-lt"/>
                        </a:rPr>
                        <a:t>Rent per</a:t>
                      </a:r>
                      <a:r>
                        <a:rPr lang="en-US" sz="1600" b="1" i="0" u="none" strike="noStrike" baseline="0" dirty="0" smtClean="0">
                          <a:solidFill>
                            <a:srgbClr val="000000"/>
                          </a:solidFill>
                          <a:latin typeface="+mn-lt"/>
                        </a:rPr>
                        <a:t> Month</a:t>
                      </a:r>
                      <a:endParaRPr lang="en-US" sz="1600" b="1" i="0" u="none" strike="noStrike" dirty="0" smtClean="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9" name="Table 58"/>
          <p:cNvGraphicFramePr>
            <a:graphicFrameLocks noGrp="1"/>
          </p:cNvGraphicFramePr>
          <p:nvPr/>
        </p:nvGraphicFramePr>
        <p:xfrm>
          <a:off x="228600" y="2133600"/>
          <a:ext cx="3711552" cy="365760"/>
        </p:xfrm>
        <a:graphic>
          <a:graphicData uri="http://schemas.openxmlformats.org/drawingml/2006/table">
            <a:tbl>
              <a:tblPr/>
              <a:tblGrid>
                <a:gridCol w="1097280">
                  <a:extLst>
                    <a:ext uri="{9D8B030D-6E8A-4147-A177-3AD203B41FA5}">
                      <a16:colId xmlns:a16="http://schemas.microsoft.com/office/drawing/2014/main" val="20000"/>
                    </a:ext>
                  </a:extLst>
                </a:gridCol>
                <a:gridCol w="209856">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209856">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365760">
                <a:tc>
                  <a:txBody>
                    <a:bodyPr/>
                    <a:lstStyle/>
                    <a:p>
                      <a:pPr algn="ctr" fontAlgn="b"/>
                      <a:r>
                        <a:rPr lang="en-US" sz="1600" b="0" i="0" u="none" strike="noStrike" dirty="0" smtClean="0">
                          <a:solidFill>
                            <a:srgbClr val="000000"/>
                          </a:solidFill>
                          <a:latin typeface="+mn-lt"/>
                        </a:rPr>
                        <a:t>$4,500.00</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3</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$1,500.00</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60" name="Table 59"/>
          <p:cNvGraphicFramePr>
            <a:graphicFrameLocks noGrp="1"/>
          </p:cNvGraphicFramePr>
          <p:nvPr/>
        </p:nvGraphicFramePr>
        <p:xfrm>
          <a:off x="228600" y="2606040"/>
          <a:ext cx="3711552" cy="548640"/>
        </p:xfrm>
        <a:graphic>
          <a:graphicData uri="http://schemas.openxmlformats.org/drawingml/2006/table">
            <a:tbl>
              <a:tblPr/>
              <a:tblGrid>
                <a:gridCol w="1097280">
                  <a:extLst>
                    <a:ext uri="{9D8B030D-6E8A-4147-A177-3AD203B41FA5}">
                      <a16:colId xmlns:a16="http://schemas.microsoft.com/office/drawing/2014/main" val="20000"/>
                    </a:ext>
                  </a:extLst>
                </a:gridCol>
                <a:gridCol w="209856">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209856">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5486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mn-lt"/>
                        </a:rPr>
                        <a:t>Rent per</a:t>
                      </a:r>
                      <a:r>
                        <a:rPr lang="en-US" sz="1600" b="1" i="0" u="none" strike="noStrike" baseline="0" dirty="0" smtClean="0">
                          <a:solidFill>
                            <a:srgbClr val="000000"/>
                          </a:solidFill>
                          <a:latin typeface="+mn-lt"/>
                        </a:rPr>
                        <a:t> Month</a:t>
                      </a:r>
                      <a:endParaRPr lang="en-US" sz="1600" b="1" i="0" u="none" strike="noStrike" dirty="0" smtClean="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rgbClr val="000000"/>
                          </a:solidFill>
                          <a:latin typeface="+mn-lt"/>
                        </a:rPr>
                        <a:t>×</a:t>
                      </a:r>
                      <a:endParaRPr lang="en-US" sz="1600" b="1"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mn-lt"/>
                        </a:rPr>
                        <a:t>Number of Months</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rgbClr val="000000"/>
                          </a:solidFill>
                          <a:latin typeface="+mn-lt"/>
                        </a:rPr>
                        <a:t>=</a:t>
                      </a:r>
                      <a:endParaRPr lang="en-US" sz="1600" b="1"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mn-lt"/>
                        </a:rPr>
                        <a:t>Amount of Adjustment</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61" name="Table 60"/>
          <p:cNvGraphicFramePr>
            <a:graphicFrameLocks noGrp="1"/>
          </p:cNvGraphicFramePr>
          <p:nvPr/>
        </p:nvGraphicFramePr>
        <p:xfrm>
          <a:off x="228600" y="3139440"/>
          <a:ext cx="3711552" cy="365760"/>
        </p:xfrm>
        <a:graphic>
          <a:graphicData uri="http://schemas.openxmlformats.org/drawingml/2006/table">
            <a:tbl>
              <a:tblPr/>
              <a:tblGrid>
                <a:gridCol w="1097280">
                  <a:extLst>
                    <a:ext uri="{9D8B030D-6E8A-4147-A177-3AD203B41FA5}">
                      <a16:colId xmlns:a16="http://schemas.microsoft.com/office/drawing/2014/main" val="20000"/>
                    </a:ext>
                  </a:extLst>
                </a:gridCol>
                <a:gridCol w="209856">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209856">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365760">
                <a:tc>
                  <a:txBody>
                    <a:bodyPr/>
                    <a:lstStyle/>
                    <a:p>
                      <a:pPr algn="ctr" fontAlgn="b"/>
                      <a:r>
                        <a:rPr lang="en-US" sz="1600" b="0" i="0" u="none" strike="noStrike" dirty="0" smtClean="0">
                          <a:solidFill>
                            <a:srgbClr val="000000"/>
                          </a:solidFill>
                          <a:latin typeface="+mn-lt"/>
                        </a:rPr>
                        <a:t>$1,500.00</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2</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$3,000.00</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395160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8"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500"/>
                                        <p:tgtEl>
                                          <p:spTgt spid="62"/>
                                        </p:tgtEl>
                                      </p:cBhvr>
                                    </p:animEffect>
                                  </p:childTnLst>
                                </p:cTn>
                              </p:par>
                              <p:par>
                                <p:cTn id="21" presetID="22" presetClass="entr" presetSubtype="8"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up)">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up)">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up)">
                                      <p:cBhvr>
                                        <p:cTn id="48" dur="500"/>
                                        <p:tgtEl>
                                          <p:spTgt spid="64"/>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up)">
                                      <p:cBhvr>
                                        <p:cTn id="52" dur="10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up)">
                                      <p:cBhvr>
                                        <p:cTn id="57" dur="500"/>
                                        <p:tgtEl>
                                          <p:spTgt spid="34"/>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down)">
                                      <p:cBhvr>
                                        <p:cTn id="61" dur="10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9" grpId="0" animBg="1"/>
      <p:bldP spid="40"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Accruals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sz="2400" dirty="0"/>
              <a:t>An entry recording revenue before the cash is received, or an expense before the cash is paid, is called an </a:t>
            </a:r>
            <a:r>
              <a:rPr lang="en-US" sz="2400" b="1" dirty="0">
                <a:solidFill>
                  <a:srgbClr val="0070C0"/>
                </a:solidFill>
              </a:rPr>
              <a:t>accrual</a:t>
            </a:r>
            <a:r>
              <a:rPr lang="en-US" sz="2400" dirty="0" smtClean="0"/>
              <a:t>.</a:t>
            </a:r>
          </a:p>
          <a:p>
            <a:r>
              <a:rPr lang="en-US" sz="2400" dirty="0" smtClean="0"/>
              <a:t>Examples: </a:t>
            </a:r>
          </a:p>
          <a:p>
            <a:pPr lvl="1"/>
            <a:r>
              <a:rPr lang="en-US" sz="2000" dirty="0" smtClean="0"/>
              <a:t>Interest income is earned each day but is recorded only when the interest is actually received. </a:t>
            </a:r>
          </a:p>
          <a:p>
            <a:pPr lvl="1"/>
            <a:r>
              <a:rPr lang="en-US" sz="2000" dirty="0" smtClean="0"/>
              <a:t>A note payable incurs interest expense each day the note is outstanding, but the interest may not be paid until the note’s maturity date. </a:t>
            </a:r>
          </a:p>
        </p:txBody>
      </p:sp>
      <p:sp>
        <p:nvSpPr>
          <p:cNvPr id="4" name="Slide Number Placeholder 3"/>
          <p:cNvSpPr>
            <a:spLocks noGrp="1"/>
          </p:cNvSpPr>
          <p:nvPr>
            <p:ph type="sldNum" sz="quarter" idx="12"/>
          </p:nvPr>
        </p:nvSpPr>
        <p:spPr/>
        <p:txBody>
          <a:bodyPr/>
          <a:lstStyle/>
          <a:p>
            <a:r>
              <a:rPr lang="en-US" dirty="0" smtClean="0"/>
              <a:t>SLIDE </a:t>
            </a:r>
            <a:fld id="{FCD2455E-EC1D-45EA-B6B2-90AB88848CFD}" type="slidenum">
              <a:rPr lang="en-US" smtClean="0"/>
              <a:pPr/>
              <a:t>2</a:t>
            </a:fld>
            <a:endParaRPr lang="en-US" dirty="0"/>
          </a:p>
        </p:txBody>
      </p:sp>
      <p:grpSp>
        <p:nvGrpSpPr>
          <p:cNvPr id="11" name="Group 10"/>
          <p:cNvGrpSpPr/>
          <p:nvPr/>
        </p:nvGrpSpPr>
        <p:grpSpPr>
          <a:xfrm>
            <a:off x="7879080" y="0"/>
            <a:ext cx="1188720" cy="381000"/>
            <a:chOff x="7879080" y="0"/>
            <a:chExt cx="1188720" cy="381000"/>
          </a:xfrm>
        </p:grpSpPr>
        <p:sp>
          <p:nvSpPr>
            <p:cNvPr id="7" name="Flowchart: Delay 6"/>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TextBox 7"/>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sp>
        <p:nvSpPr>
          <p:cNvPr id="10" name="TextBox 9"/>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LO1</a:t>
            </a:r>
            <a:endParaRPr lang="en-US" dirty="0"/>
          </a:p>
        </p:txBody>
      </p:sp>
      <p:sp>
        <p:nvSpPr>
          <p:cNvPr id="12" name="Rectangle 11"/>
          <p:cNvSpPr/>
          <p:nvPr/>
        </p:nvSpPr>
        <p:spPr>
          <a:xfrm>
            <a:off x="914400" y="4724400"/>
            <a:ext cx="2743200" cy="1097280"/>
          </a:xfrm>
          <a:prstGeom prst="rect">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0" scaled="1"/>
            <a:tileRect/>
          </a:gradFill>
        </p:spPr>
        <p:style>
          <a:lnRef idx="1">
            <a:schemeClr val="accent6"/>
          </a:lnRef>
          <a:fillRef idx="2">
            <a:schemeClr val="accent6"/>
          </a:fillRef>
          <a:effectRef idx="1">
            <a:schemeClr val="accent6"/>
          </a:effectRef>
          <a:fontRef idx="minor">
            <a:schemeClr val="dk1"/>
          </a:fontRef>
        </p:style>
        <p:txBody>
          <a:bodyPr anchor="ctr">
            <a:noAutofit/>
          </a:bodyPr>
          <a:lstStyle/>
          <a:p>
            <a:pPr algn="ctr"/>
            <a:r>
              <a:rPr lang="en-US" sz="2000" dirty="0" smtClean="0"/>
              <a:t>Revenue/Expense</a:t>
            </a:r>
            <a:br>
              <a:rPr lang="en-US" sz="2000" dirty="0" smtClean="0"/>
            </a:br>
            <a:r>
              <a:rPr lang="en-US" sz="2000" dirty="0" smtClean="0"/>
              <a:t>is recorded at end</a:t>
            </a:r>
            <a:br>
              <a:rPr lang="en-US" sz="2000" dirty="0" smtClean="0"/>
            </a:br>
            <a:r>
              <a:rPr lang="en-US" sz="2000" dirty="0" smtClean="0"/>
              <a:t>of period.</a:t>
            </a:r>
          </a:p>
        </p:txBody>
      </p:sp>
      <p:sp>
        <p:nvSpPr>
          <p:cNvPr id="13" name="Rectangle 12"/>
          <p:cNvSpPr/>
          <p:nvPr/>
        </p:nvSpPr>
        <p:spPr>
          <a:xfrm>
            <a:off x="5486400" y="4724400"/>
            <a:ext cx="2743200" cy="1097280"/>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0" scaled="1"/>
            <a:tileRect/>
          </a:gradFill>
        </p:spPr>
        <p:style>
          <a:lnRef idx="1">
            <a:schemeClr val="accent3"/>
          </a:lnRef>
          <a:fillRef idx="2">
            <a:schemeClr val="accent3"/>
          </a:fillRef>
          <a:effectRef idx="1">
            <a:schemeClr val="accent3"/>
          </a:effectRef>
          <a:fontRef idx="minor">
            <a:schemeClr val="dk1"/>
          </a:fontRef>
        </p:style>
        <p:txBody>
          <a:bodyPr anchor="ctr">
            <a:noAutofit/>
          </a:bodyPr>
          <a:lstStyle/>
          <a:p>
            <a:pPr algn="ctr"/>
            <a:r>
              <a:rPr lang="en-US" sz="2000" dirty="0" smtClean="0"/>
              <a:t>Cash is</a:t>
            </a:r>
            <a:br>
              <a:rPr lang="en-US" sz="2000" dirty="0" smtClean="0"/>
            </a:br>
            <a:r>
              <a:rPr lang="en-US" sz="2000" dirty="0" smtClean="0"/>
              <a:t>received/paid in</a:t>
            </a:r>
            <a:br>
              <a:rPr lang="en-US" sz="2000" dirty="0" smtClean="0"/>
            </a:br>
            <a:r>
              <a:rPr lang="en-US" sz="2000" dirty="0" smtClean="0"/>
              <a:t>a future period.</a:t>
            </a:r>
            <a:endParaRPr lang="en-US" sz="2000" dirty="0"/>
          </a:p>
        </p:txBody>
      </p:sp>
      <p:sp>
        <p:nvSpPr>
          <p:cNvPr id="17" name="Rectangle 16"/>
          <p:cNvSpPr/>
          <p:nvPr/>
        </p:nvSpPr>
        <p:spPr>
          <a:xfrm>
            <a:off x="3922060" y="4343400"/>
            <a:ext cx="1278427"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algn="ctr"/>
            <a:r>
              <a:rPr lang="en-US" sz="2000" dirty="0" smtClean="0"/>
              <a:t>ACCRUALS</a:t>
            </a:r>
            <a:endParaRPr lang="en-US" dirty="0"/>
          </a:p>
        </p:txBody>
      </p:sp>
      <p:cxnSp>
        <p:nvCxnSpPr>
          <p:cNvPr id="18" name="Straight Arrow Connector 17"/>
          <p:cNvCxnSpPr/>
          <p:nvPr/>
        </p:nvCxnSpPr>
        <p:spPr>
          <a:xfrm>
            <a:off x="3657600" y="5257800"/>
            <a:ext cx="1828800" cy="0"/>
          </a:xfrm>
          <a:prstGeom prst="straightConnector1">
            <a:avLst/>
          </a:prstGeom>
          <a:ln w="57150">
            <a:solidFill>
              <a:schemeClr val="accent1"/>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an Expense Paid in Advance</a:t>
            </a:r>
            <a:endParaRPr lang="en-US" dirty="0"/>
          </a:p>
        </p:txBody>
      </p:sp>
      <p:sp>
        <p:nvSpPr>
          <p:cNvPr id="4" name="Content Placeholder 3"/>
          <p:cNvSpPr>
            <a:spLocks noGrp="1"/>
          </p:cNvSpPr>
          <p:nvPr>
            <p:ph idx="1"/>
          </p:nvPr>
        </p:nvSpPr>
        <p:spPr/>
        <p:txBody>
          <a:bodyPr/>
          <a:lstStyle/>
          <a:p>
            <a:r>
              <a:rPr lang="en-US" dirty="0" smtClean="0"/>
              <a:t>Payments for goods or services which have not yet been received are called </a:t>
            </a:r>
            <a:r>
              <a:rPr lang="en-US" b="1" dirty="0" smtClean="0">
                <a:solidFill>
                  <a:srgbClr val="0070C0"/>
                </a:solidFill>
              </a:rPr>
              <a:t>deferred expenses</a:t>
            </a:r>
            <a:r>
              <a:rPr lang="en-US" dirty="0" smtClean="0"/>
              <a:t>.</a:t>
            </a:r>
            <a:endParaRPr lang="en-US"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20</a:t>
            </a:fld>
            <a:endParaRPr lang="en-US" dirty="0"/>
          </a:p>
        </p:txBody>
      </p:sp>
      <p:sp>
        <p:nvSpPr>
          <p:cNvPr id="5" name="TextBox 4"/>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LO9</a:t>
            </a:r>
            <a:endParaRPr lang="en-US" dirty="0"/>
          </a:p>
        </p:txBody>
      </p:sp>
      <p:grpSp>
        <p:nvGrpSpPr>
          <p:cNvPr id="6" name="Group 5"/>
          <p:cNvGrpSpPr/>
          <p:nvPr/>
        </p:nvGrpSpPr>
        <p:grpSpPr>
          <a:xfrm>
            <a:off x="7879080" y="0"/>
            <a:ext cx="1188720" cy="381000"/>
            <a:chOff x="7879080" y="0"/>
            <a:chExt cx="1188720" cy="381000"/>
          </a:xfrm>
        </p:grpSpPr>
        <p:sp>
          <p:nvSpPr>
            <p:cNvPr id="7" name="Flowchart: Delay 6"/>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TextBox 7"/>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21-2</a:t>
              </a:r>
              <a:endParaRPr lang="en-US" sz="1200" dirty="0">
                <a:solidFill>
                  <a:schemeClr val="bg1"/>
                </a:solidFill>
              </a:endParaRPr>
            </a:p>
          </p:txBody>
        </p:sp>
      </p:grpSp>
    </p:spTree>
    <p:extLst>
      <p:ext uri="{BB962C8B-B14F-4D97-AF65-F5344CB8AC3E}">
        <p14:creationId xmlns:p14="http://schemas.microsoft.com/office/powerpoint/2010/main" val="3948839134"/>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an Expense Paid in Advance</a:t>
            </a:r>
            <a:endParaRPr lang="en-US"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21</a:t>
            </a:fld>
            <a:endParaRPr lang="en-US" dirty="0"/>
          </a:p>
        </p:txBody>
      </p:sp>
      <p:sp>
        <p:nvSpPr>
          <p:cNvPr id="4" name="Rectangle 3"/>
          <p:cNvSpPr/>
          <p:nvPr/>
        </p:nvSpPr>
        <p:spPr>
          <a:xfrm>
            <a:off x="533400" y="1591270"/>
            <a:ext cx="3124200" cy="923330"/>
          </a:xfrm>
          <a:prstGeom prst="rect">
            <a:avLst/>
          </a:prstGeom>
          <a:gradFill flip="none" rotWithShape="1">
            <a:gsLst>
              <a:gs pos="0">
                <a:schemeClr val="bg1"/>
              </a:gs>
              <a:gs pos="50000">
                <a:srgbClr val="CCECFF"/>
              </a:gs>
              <a:gs pos="100000">
                <a:schemeClr val="bg1"/>
              </a:gs>
            </a:gsLst>
            <a:lin ang="10800000" scaled="1"/>
            <a:tileRect/>
          </a:gradFill>
        </p:spPr>
        <p:txBody>
          <a:bodyPr vert="horz" wrap="square" lIns="91440" tIns="45720" rIns="91440" bIns="45720" rtlCol="0" anchor="ctr">
            <a:spAutoFit/>
          </a:bodyPr>
          <a:lstStyle/>
          <a:p>
            <a:r>
              <a:rPr lang="en-US" dirty="0" smtClean="0"/>
              <a:t>November 1. Paid cash for three months’ rent in advance, $4,500.00. Check No. 231.</a:t>
            </a:r>
            <a:endParaRPr lang="en-US" dirty="0"/>
          </a:p>
        </p:txBody>
      </p:sp>
      <p:pic>
        <p:nvPicPr>
          <p:cNvPr id="8" name="Picture 7" descr="Chapter 21_Page 660.jpg"/>
          <p:cNvPicPr>
            <a:picLocks noChangeAspect="1"/>
          </p:cNvPicPr>
          <p:nvPr/>
        </p:nvPicPr>
        <p:blipFill>
          <a:blip r:embed="rId2" cstate="print"/>
          <a:stretch>
            <a:fillRect/>
          </a:stretch>
        </p:blipFill>
        <p:spPr>
          <a:xfrm>
            <a:off x="457200" y="4343400"/>
            <a:ext cx="8229600" cy="1244883"/>
          </a:xfrm>
          <a:prstGeom prst="rect">
            <a:avLst/>
          </a:prstGeom>
        </p:spPr>
      </p:pic>
      <p:sp>
        <p:nvSpPr>
          <p:cNvPr id="9" name="TextBox 8"/>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LO9</a:t>
            </a:r>
            <a:endParaRPr lang="en-US" dirty="0"/>
          </a:p>
        </p:txBody>
      </p:sp>
      <p:grpSp>
        <p:nvGrpSpPr>
          <p:cNvPr id="10" name="Group 9"/>
          <p:cNvGrpSpPr/>
          <p:nvPr/>
        </p:nvGrpSpPr>
        <p:grpSpPr>
          <a:xfrm>
            <a:off x="7879080" y="0"/>
            <a:ext cx="1188720" cy="381000"/>
            <a:chOff x="7879080" y="0"/>
            <a:chExt cx="1188720" cy="381000"/>
          </a:xfrm>
        </p:grpSpPr>
        <p:sp>
          <p:nvSpPr>
            <p:cNvPr id="11" name="Flowchart: Delay 10"/>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TextBox 11"/>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21-2</a:t>
              </a:r>
              <a:endParaRPr lang="en-US" sz="1200" dirty="0">
                <a:solidFill>
                  <a:schemeClr val="bg1"/>
                </a:solidFill>
              </a:endParaRPr>
            </a:p>
          </p:txBody>
        </p:sp>
      </p:grpSp>
      <p:grpSp>
        <p:nvGrpSpPr>
          <p:cNvPr id="23" name="Group 22"/>
          <p:cNvGrpSpPr/>
          <p:nvPr/>
        </p:nvGrpSpPr>
        <p:grpSpPr>
          <a:xfrm>
            <a:off x="1571505" y="5410200"/>
            <a:ext cx="2637425" cy="762000"/>
            <a:chOff x="-1696132" y="5627132"/>
            <a:chExt cx="2637425" cy="762000"/>
          </a:xfrm>
        </p:grpSpPr>
        <p:grpSp>
          <p:nvGrpSpPr>
            <p:cNvPr id="24" name="Group 10"/>
            <p:cNvGrpSpPr/>
            <p:nvPr/>
          </p:nvGrpSpPr>
          <p:grpSpPr>
            <a:xfrm>
              <a:off x="304800" y="5627132"/>
              <a:ext cx="636493" cy="762000"/>
              <a:chOff x="5181600" y="2651760"/>
              <a:chExt cx="636493" cy="762000"/>
            </a:xfrm>
          </p:grpSpPr>
          <p:sp>
            <p:nvSpPr>
              <p:cNvPr id="26" name="Line 20"/>
              <p:cNvSpPr>
                <a:spLocks noChangeShapeType="1"/>
              </p:cNvSpPr>
              <p:nvPr/>
            </p:nvSpPr>
            <p:spPr bwMode="auto">
              <a:xfrm flipH="1">
                <a:off x="5360893" y="2651760"/>
                <a:ext cx="457200" cy="576071"/>
              </a:xfrm>
              <a:prstGeom prst="line">
                <a:avLst/>
              </a:prstGeom>
              <a:noFill/>
              <a:ln w="38100">
                <a:solidFill>
                  <a:srgbClr val="00B0F0"/>
                </a:solidFill>
                <a:round/>
                <a:headEnd type="triangle" w="med" len="med"/>
                <a:tailEnd/>
              </a:ln>
              <a:effectLst/>
            </p:spPr>
            <p:txBody>
              <a:bodyPr/>
              <a:lstStyle/>
              <a:p>
                <a:endParaRPr lang="en-US" dirty="0"/>
              </a:p>
            </p:txBody>
          </p:sp>
          <p:sp>
            <p:nvSpPr>
              <p:cNvPr id="27"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1</a:t>
                </a:r>
              </a:p>
            </p:txBody>
          </p:sp>
        </p:grpSp>
        <p:sp>
          <p:nvSpPr>
            <p:cNvPr id="25" name="TextBox 24"/>
            <p:cNvSpPr txBox="1"/>
            <p:nvPr/>
          </p:nvSpPr>
          <p:spPr>
            <a:xfrm>
              <a:off x="-1696132" y="6019800"/>
              <a:ext cx="1951625" cy="369332"/>
            </a:xfrm>
            <a:prstGeom prst="rect">
              <a:avLst/>
            </a:prstGeom>
            <a:noFill/>
          </p:spPr>
          <p:txBody>
            <a:bodyPr wrap="none" rtlCol="0">
              <a:spAutoFit/>
            </a:bodyPr>
            <a:lstStyle/>
            <a:p>
              <a:r>
                <a:rPr lang="en-US" dirty="0" smtClean="0">
                  <a:solidFill>
                    <a:srgbClr val="0070C0"/>
                  </a:solidFill>
                </a:rPr>
                <a:t>Debit Prepaid Rent</a:t>
              </a:r>
              <a:endParaRPr lang="en-US" dirty="0">
                <a:solidFill>
                  <a:srgbClr val="0070C0"/>
                </a:solidFill>
              </a:endParaRPr>
            </a:p>
          </p:txBody>
        </p:sp>
      </p:grpSp>
      <p:grpSp>
        <p:nvGrpSpPr>
          <p:cNvPr id="28" name="Group 27"/>
          <p:cNvGrpSpPr/>
          <p:nvPr/>
        </p:nvGrpSpPr>
        <p:grpSpPr>
          <a:xfrm>
            <a:off x="3940283" y="2487121"/>
            <a:ext cx="5029200" cy="640056"/>
            <a:chOff x="2057400" y="5337573"/>
            <a:chExt cx="5029200" cy="640056"/>
          </a:xfrm>
        </p:grpSpPr>
        <p:sp>
          <p:nvSpPr>
            <p:cNvPr id="29" name="Rectangle 28"/>
            <p:cNvSpPr/>
            <p:nvPr/>
          </p:nvSpPr>
          <p:spPr>
            <a:xfrm>
              <a:off x="4568416" y="5592934"/>
              <a:ext cx="2468879" cy="307777"/>
            </a:xfrm>
            <a:prstGeom prst="rect">
              <a:avLst/>
            </a:prstGeom>
          </p:spPr>
          <p:txBody>
            <a:bodyPr wrap="square">
              <a:spAutoFit/>
            </a:bodyPr>
            <a:lstStyle/>
            <a:p>
              <a:pPr>
                <a:tabLst>
                  <a:tab pos="1920240" algn="dec"/>
                </a:tabLst>
              </a:pPr>
              <a:endParaRPr lang="en-US" sz="1400" dirty="0" smtClean="0"/>
            </a:p>
          </p:txBody>
        </p:sp>
        <p:sp>
          <p:nvSpPr>
            <p:cNvPr id="30" name="Rectangle 29"/>
            <p:cNvSpPr/>
            <p:nvPr/>
          </p:nvSpPr>
          <p:spPr>
            <a:xfrm>
              <a:off x="2057400" y="5337573"/>
              <a:ext cx="5029200" cy="523220"/>
            </a:xfrm>
            <a:prstGeom prst="rect">
              <a:avLst/>
            </a:prstGeom>
          </p:spPr>
          <p:txBody>
            <a:bodyPr wrap="square">
              <a:spAutoFit/>
            </a:bodyPr>
            <a:lstStyle/>
            <a:p>
              <a:pPr algn="ctr"/>
              <a:r>
                <a:rPr lang="en-US" sz="1400" dirty="0" smtClean="0"/>
                <a:t>Prepaid Rent</a:t>
              </a:r>
            </a:p>
            <a:p>
              <a:pPr algn="ctr"/>
              <a:endParaRPr lang="en-US" sz="1400" dirty="0" smtClean="0"/>
            </a:p>
          </p:txBody>
        </p:sp>
        <p:cxnSp>
          <p:nvCxnSpPr>
            <p:cNvPr id="31" name="Straight Connector 30"/>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68416" y="5611869"/>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00835" y="5593975"/>
              <a:ext cx="2468879" cy="307777"/>
            </a:xfrm>
            <a:prstGeom prst="rect">
              <a:avLst/>
            </a:prstGeom>
          </p:spPr>
          <p:txBody>
            <a:bodyPr wrap="square">
              <a:spAutoFit/>
            </a:bodyPr>
            <a:lstStyle/>
            <a:p>
              <a:pPr>
                <a:tabLst>
                  <a:tab pos="1920240" algn="dec"/>
                </a:tabLst>
              </a:pPr>
              <a:r>
                <a:rPr lang="en-US" sz="1400" dirty="0" smtClean="0"/>
                <a:t>Nov. 1	4,500.00</a:t>
              </a:r>
            </a:p>
          </p:txBody>
        </p:sp>
      </p:grpSp>
      <p:grpSp>
        <p:nvGrpSpPr>
          <p:cNvPr id="34" name="Group 33"/>
          <p:cNvGrpSpPr/>
          <p:nvPr/>
        </p:nvGrpSpPr>
        <p:grpSpPr>
          <a:xfrm>
            <a:off x="3944470" y="3322344"/>
            <a:ext cx="5029200" cy="640056"/>
            <a:chOff x="2057400" y="5337573"/>
            <a:chExt cx="5029200" cy="640056"/>
          </a:xfrm>
        </p:grpSpPr>
        <p:sp>
          <p:nvSpPr>
            <p:cNvPr id="35" name="Rectangle 34"/>
            <p:cNvSpPr/>
            <p:nvPr/>
          </p:nvSpPr>
          <p:spPr>
            <a:xfrm>
              <a:off x="4568416" y="5592934"/>
              <a:ext cx="2468879" cy="307777"/>
            </a:xfrm>
            <a:prstGeom prst="rect">
              <a:avLst/>
            </a:prstGeom>
          </p:spPr>
          <p:txBody>
            <a:bodyPr wrap="square">
              <a:spAutoFit/>
            </a:bodyPr>
            <a:lstStyle/>
            <a:p>
              <a:pPr>
                <a:tabLst>
                  <a:tab pos="1920240" algn="dec"/>
                </a:tabLst>
              </a:pPr>
              <a:r>
                <a:rPr lang="en-US" sz="1400" dirty="0" smtClean="0"/>
                <a:t>Nov. 1	4,500.00</a:t>
              </a:r>
            </a:p>
          </p:txBody>
        </p:sp>
        <p:sp>
          <p:nvSpPr>
            <p:cNvPr id="36" name="Rectangle 35"/>
            <p:cNvSpPr/>
            <p:nvPr/>
          </p:nvSpPr>
          <p:spPr>
            <a:xfrm>
              <a:off x="2057400" y="5337573"/>
              <a:ext cx="5029200" cy="307777"/>
            </a:xfrm>
            <a:prstGeom prst="rect">
              <a:avLst/>
            </a:prstGeom>
          </p:spPr>
          <p:txBody>
            <a:bodyPr wrap="square">
              <a:spAutoFit/>
            </a:bodyPr>
            <a:lstStyle/>
            <a:p>
              <a:pPr algn="ctr"/>
              <a:r>
                <a:rPr lang="en-US" sz="1400" dirty="0" smtClean="0"/>
                <a:t>Cash</a:t>
              </a:r>
            </a:p>
          </p:txBody>
        </p:sp>
        <p:cxnSp>
          <p:nvCxnSpPr>
            <p:cNvPr id="37" name="Straight Connector 36"/>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68416" y="5611869"/>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Down Arrow 38"/>
          <p:cNvSpPr/>
          <p:nvPr/>
        </p:nvSpPr>
        <p:spPr>
          <a:xfrm>
            <a:off x="7467600" y="365760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0" name="Down Arrow 39"/>
          <p:cNvSpPr/>
          <p:nvPr/>
        </p:nvSpPr>
        <p:spPr>
          <a:xfrm flipV="1">
            <a:off x="5029200" y="281940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grpSp>
        <p:nvGrpSpPr>
          <p:cNvPr id="41" name="Group 40"/>
          <p:cNvGrpSpPr/>
          <p:nvPr/>
        </p:nvGrpSpPr>
        <p:grpSpPr>
          <a:xfrm>
            <a:off x="3944470" y="1371600"/>
            <a:ext cx="5029200" cy="640056"/>
            <a:chOff x="2057400" y="5337573"/>
            <a:chExt cx="5029200" cy="640056"/>
          </a:xfrm>
        </p:grpSpPr>
        <p:sp>
          <p:nvSpPr>
            <p:cNvPr id="42" name="Rectangle 41"/>
            <p:cNvSpPr/>
            <p:nvPr/>
          </p:nvSpPr>
          <p:spPr>
            <a:xfrm>
              <a:off x="4568416" y="5592934"/>
              <a:ext cx="2468879" cy="307777"/>
            </a:xfrm>
            <a:prstGeom prst="rect">
              <a:avLst/>
            </a:prstGeom>
          </p:spPr>
          <p:txBody>
            <a:bodyPr wrap="square">
              <a:spAutoFit/>
            </a:bodyPr>
            <a:lstStyle/>
            <a:p>
              <a:pPr>
                <a:tabLst>
                  <a:tab pos="1920240" algn="dec"/>
                </a:tabLst>
              </a:pPr>
              <a:endParaRPr lang="en-US" sz="1400" dirty="0" smtClean="0"/>
            </a:p>
          </p:txBody>
        </p:sp>
        <p:sp>
          <p:nvSpPr>
            <p:cNvPr id="43" name="Rectangle 42"/>
            <p:cNvSpPr/>
            <p:nvPr/>
          </p:nvSpPr>
          <p:spPr>
            <a:xfrm>
              <a:off x="2057400" y="5337573"/>
              <a:ext cx="5029200" cy="307777"/>
            </a:xfrm>
            <a:prstGeom prst="rect">
              <a:avLst/>
            </a:prstGeom>
          </p:spPr>
          <p:txBody>
            <a:bodyPr wrap="square">
              <a:spAutoFit/>
            </a:bodyPr>
            <a:lstStyle/>
            <a:p>
              <a:pPr algn="ctr"/>
              <a:r>
                <a:rPr lang="en-US" sz="1400" dirty="0" smtClean="0"/>
                <a:t>Prepaid Rent</a:t>
              </a:r>
            </a:p>
          </p:txBody>
        </p:sp>
        <p:cxnSp>
          <p:nvCxnSpPr>
            <p:cNvPr id="44" name="Straight Connector 43"/>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68416" y="5611869"/>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705600" y="1718535"/>
            <a:ext cx="1828800" cy="822960"/>
            <a:chOff x="4648200" y="1828800"/>
            <a:chExt cx="1828800" cy="822960"/>
          </a:xfrm>
        </p:grpSpPr>
        <p:sp>
          <p:nvSpPr>
            <p:cNvPr id="47" name="Down Arrow 46"/>
            <p:cNvSpPr/>
            <p:nvPr/>
          </p:nvSpPr>
          <p:spPr>
            <a:xfrm>
              <a:off x="4648200" y="1828800"/>
              <a:ext cx="1828800" cy="822960"/>
            </a:xfrm>
            <a:prstGeom prst="downArrow">
              <a:avLst/>
            </a:prstGeom>
            <a:solidFill>
              <a:srgbClr val="A0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4968240" y="1828800"/>
              <a:ext cx="1188720" cy="548640"/>
            </a:xfrm>
            <a:prstGeom prst="roundRect">
              <a:avLst/>
            </a:prstGeom>
            <a:solidFill>
              <a:srgbClr val="A0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Credit Decreases</a:t>
              </a:r>
              <a:endParaRPr lang="en-US" sz="1600" dirty="0">
                <a:solidFill>
                  <a:schemeClr val="tx1"/>
                </a:solidFill>
              </a:endParaRPr>
            </a:p>
          </p:txBody>
        </p:sp>
      </p:grpSp>
      <p:grpSp>
        <p:nvGrpSpPr>
          <p:cNvPr id="52" name="Group 51"/>
          <p:cNvGrpSpPr/>
          <p:nvPr/>
        </p:nvGrpSpPr>
        <p:grpSpPr>
          <a:xfrm>
            <a:off x="5943600" y="5419344"/>
            <a:ext cx="1919644" cy="752856"/>
            <a:chOff x="-978349" y="5636276"/>
            <a:chExt cx="1919644" cy="752856"/>
          </a:xfrm>
        </p:grpSpPr>
        <p:grpSp>
          <p:nvGrpSpPr>
            <p:cNvPr id="53" name="Group 10"/>
            <p:cNvGrpSpPr/>
            <p:nvPr/>
          </p:nvGrpSpPr>
          <p:grpSpPr>
            <a:xfrm>
              <a:off x="304800" y="5636276"/>
              <a:ext cx="636495" cy="752856"/>
              <a:chOff x="5181600" y="2660904"/>
              <a:chExt cx="636495" cy="752856"/>
            </a:xfrm>
          </p:grpSpPr>
          <p:sp>
            <p:nvSpPr>
              <p:cNvPr id="55" name="Line 20"/>
              <p:cNvSpPr>
                <a:spLocks noChangeShapeType="1"/>
              </p:cNvSpPr>
              <p:nvPr/>
            </p:nvSpPr>
            <p:spPr bwMode="auto">
              <a:xfrm flipH="1">
                <a:off x="5360895" y="2660904"/>
                <a:ext cx="457200" cy="548640"/>
              </a:xfrm>
              <a:prstGeom prst="line">
                <a:avLst/>
              </a:prstGeom>
              <a:noFill/>
              <a:ln w="38100">
                <a:solidFill>
                  <a:srgbClr val="00B0F0"/>
                </a:solidFill>
                <a:round/>
                <a:headEnd type="triangle" w="med" len="med"/>
                <a:tailEnd/>
              </a:ln>
              <a:effectLst/>
            </p:spPr>
            <p:txBody>
              <a:bodyPr/>
              <a:lstStyle/>
              <a:p>
                <a:endParaRPr lang="en-US" dirty="0"/>
              </a:p>
            </p:txBody>
          </p:sp>
          <p:sp>
            <p:nvSpPr>
              <p:cNvPr id="56"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2</a:t>
                </a:r>
              </a:p>
            </p:txBody>
          </p:sp>
        </p:grpSp>
        <p:sp>
          <p:nvSpPr>
            <p:cNvPr id="54" name="TextBox 53"/>
            <p:cNvSpPr txBox="1"/>
            <p:nvPr/>
          </p:nvSpPr>
          <p:spPr>
            <a:xfrm>
              <a:off x="-978349" y="6019800"/>
              <a:ext cx="1250855" cy="369332"/>
            </a:xfrm>
            <a:prstGeom prst="rect">
              <a:avLst/>
            </a:prstGeom>
            <a:noFill/>
          </p:spPr>
          <p:txBody>
            <a:bodyPr wrap="none" rtlCol="0">
              <a:spAutoFit/>
            </a:bodyPr>
            <a:lstStyle/>
            <a:p>
              <a:r>
                <a:rPr lang="en-US" dirty="0" smtClean="0">
                  <a:solidFill>
                    <a:srgbClr val="0070C0"/>
                  </a:solidFill>
                </a:rPr>
                <a:t>Credit Cash</a:t>
              </a:r>
              <a:endParaRPr lang="en-US" dirty="0">
                <a:solidFill>
                  <a:srgbClr val="0070C0"/>
                </a:solidFill>
              </a:endParaRPr>
            </a:p>
          </p:txBody>
        </p:sp>
      </p:grpSp>
      <p:grpSp>
        <p:nvGrpSpPr>
          <p:cNvPr id="57" name="Group 56"/>
          <p:cNvGrpSpPr/>
          <p:nvPr/>
        </p:nvGrpSpPr>
        <p:grpSpPr>
          <a:xfrm>
            <a:off x="4419600" y="1734312"/>
            <a:ext cx="1828800" cy="822960"/>
            <a:chOff x="6705600" y="1752600"/>
            <a:chExt cx="1828800" cy="822960"/>
          </a:xfrm>
        </p:grpSpPr>
        <p:sp>
          <p:nvSpPr>
            <p:cNvPr id="58" name="Down Arrow 57"/>
            <p:cNvSpPr/>
            <p:nvPr/>
          </p:nvSpPr>
          <p:spPr>
            <a:xfrm flipV="1">
              <a:off x="6705600" y="1752600"/>
              <a:ext cx="1828800" cy="822960"/>
            </a:xfrm>
            <a:prstGeom prst="downArrow">
              <a:avLst/>
            </a:prstGeom>
            <a:solidFill>
              <a:srgbClr val="A0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a:off x="7025640" y="2026920"/>
              <a:ext cx="1188720" cy="548640"/>
            </a:xfrm>
            <a:prstGeom prst="roundRect">
              <a:avLst/>
            </a:prstGeom>
            <a:solidFill>
              <a:srgbClr val="A0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Debit Increases</a:t>
              </a:r>
              <a:endParaRPr lang="en-US" sz="1600" dirty="0">
                <a:solidFill>
                  <a:schemeClr val="tx1"/>
                </a:solidFill>
              </a:endParaRPr>
            </a:p>
          </p:txBody>
        </p:sp>
      </p:grpSp>
    </p:spTree>
    <p:extLst>
      <p:ext uri="{BB962C8B-B14F-4D97-AF65-F5344CB8AC3E}">
        <p14:creationId xmlns:p14="http://schemas.microsoft.com/office/powerpoint/2010/main" val="2218776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up)">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10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up)">
                                      <p:cBhvr>
                                        <p:cTn id="36" dur="500"/>
                                        <p:tgtEl>
                                          <p:spTgt spid="34"/>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10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left)">
                                      <p:cBhvr>
                                        <p:cTn id="5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944470" y="2493335"/>
            <a:ext cx="5029200" cy="782050"/>
            <a:chOff x="3944470" y="2493335"/>
            <a:chExt cx="5029200" cy="782050"/>
          </a:xfrm>
        </p:grpSpPr>
        <p:sp>
          <p:nvSpPr>
            <p:cNvPr id="53" name="Rectangle 52"/>
            <p:cNvSpPr/>
            <p:nvPr/>
          </p:nvSpPr>
          <p:spPr>
            <a:xfrm>
              <a:off x="3971365" y="2752165"/>
              <a:ext cx="2468879" cy="523220"/>
            </a:xfrm>
            <a:prstGeom prst="rect">
              <a:avLst/>
            </a:prstGeom>
          </p:spPr>
          <p:txBody>
            <a:bodyPr wrap="square">
              <a:spAutoFit/>
            </a:bodyPr>
            <a:lstStyle/>
            <a:p>
              <a:pPr>
                <a:tabLst>
                  <a:tab pos="1920240" algn="dec"/>
                </a:tabLst>
              </a:pPr>
              <a:r>
                <a:rPr lang="en-US" sz="1400" dirty="0" smtClean="0">
                  <a:solidFill>
                    <a:schemeClr val="bg1">
                      <a:lumMod val="50000"/>
                    </a:schemeClr>
                  </a:solidFill>
                </a:rPr>
                <a:t>Nov. 1	4,500.00</a:t>
              </a:r>
            </a:p>
            <a:p>
              <a:pPr>
                <a:tabLst>
                  <a:tab pos="1920240" algn="dec"/>
                </a:tabLst>
              </a:pPr>
              <a:r>
                <a:rPr lang="en-US" sz="1400" i="1" dirty="0" smtClean="0"/>
                <a:t>(New Bal.	1,500.00)</a:t>
              </a:r>
            </a:p>
          </p:txBody>
        </p:sp>
        <p:grpSp>
          <p:nvGrpSpPr>
            <p:cNvPr id="36" name="Group 35"/>
            <p:cNvGrpSpPr/>
            <p:nvPr/>
          </p:nvGrpSpPr>
          <p:grpSpPr>
            <a:xfrm>
              <a:off x="3944470" y="2493335"/>
              <a:ext cx="5029200" cy="731496"/>
              <a:chOff x="2057400" y="5337573"/>
              <a:chExt cx="5029200" cy="731496"/>
            </a:xfrm>
          </p:grpSpPr>
          <p:sp>
            <p:nvSpPr>
              <p:cNvPr id="37" name="Rectangle 36"/>
              <p:cNvSpPr/>
              <p:nvPr/>
            </p:nvSpPr>
            <p:spPr>
              <a:xfrm>
                <a:off x="4568416" y="5592934"/>
                <a:ext cx="2468879" cy="307777"/>
              </a:xfrm>
              <a:prstGeom prst="rect">
                <a:avLst/>
              </a:prstGeom>
            </p:spPr>
            <p:txBody>
              <a:bodyPr wrap="square">
                <a:spAutoFit/>
              </a:bodyPr>
              <a:lstStyle/>
              <a:p>
                <a:pPr>
                  <a:tabLst>
                    <a:tab pos="1920240" algn="dec"/>
                  </a:tabLst>
                </a:pPr>
                <a:r>
                  <a:rPr lang="en-US" sz="1400" dirty="0" smtClean="0"/>
                  <a:t>Dec. 31 Adj.	3,000.00</a:t>
                </a:r>
              </a:p>
            </p:txBody>
          </p:sp>
          <p:sp>
            <p:nvSpPr>
              <p:cNvPr id="38" name="Rectangle 37"/>
              <p:cNvSpPr/>
              <p:nvPr/>
            </p:nvSpPr>
            <p:spPr>
              <a:xfrm>
                <a:off x="2057400" y="5337573"/>
                <a:ext cx="5029200" cy="307777"/>
              </a:xfrm>
              <a:prstGeom prst="rect">
                <a:avLst/>
              </a:prstGeom>
            </p:spPr>
            <p:txBody>
              <a:bodyPr wrap="square">
                <a:spAutoFit/>
              </a:bodyPr>
              <a:lstStyle/>
              <a:p>
                <a:pPr algn="ctr"/>
                <a:r>
                  <a:rPr lang="en-US" sz="1400" dirty="0" smtClean="0"/>
                  <a:t>Prepaid Rent</a:t>
                </a:r>
              </a:p>
            </p:txBody>
          </p:sp>
          <p:cxnSp>
            <p:nvCxnSpPr>
              <p:cNvPr id="39" name="Straight Connector 38"/>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68416" y="5611869"/>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Down Arrow 54"/>
          <p:cNvSpPr/>
          <p:nvPr/>
        </p:nvSpPr>
        <p:spPr>
          <a:xfrm flipH="1">
            <a:off x="7574280" y="282956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Recording Adjusting Entry for Deferred Expenses Incurred</a:t>
            </a:r>
            <a:endParaRPr lang="en-US"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22</a:t>
            </a:fld>
            <a:endParaRPr lang="en-US" dirty="0"/>
          </a:p>
        </p:txBody>
      </p:sp>
      <p:pic>
        <p:nvPicPr>
          <p:cNvPr id="7" name="Picture 6" descr="Chapter 21_Page 661.jpg"/>
          <p:cNvPicPr>
            <a:picLocks noChangeAspect="1"/>
          </p:cNvPicPr>
          <p:nvPr/>
        </p:nvPicPr>
        <p:blipFill>
          <a:blip r:embed="rId2" cstate="print"/>
          <a:stretch>
            <a:fillRect/>
          </a:stretch>
        </p:blipFill>
        <p:spPr>
          <a:xfrm>
            <a:off x="457200" y="3733800"/>
            <a:ext cx="8229600" cy="2122415"/>
          </a:xfrm>
          <a:prstGeom prst="rect">
            <a:avLst/>
          </a:prstGeom>
        </p:spPr>
      </p:pic>
      <p:sp>
        <p:nvSpPr>
          <p:cNvPr id="8" name="TextBox 7"/>
          <p:cNvSpPr txBox="1"/>
          <p:nvPr/>
        </p:nvSpPr>
        <p:spPr>
          <a:xfrm>
            <a:off x="8229600" y="1115568"/>
            <a:ext cx="706698"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LO10</a:t>
            </a:r>
            <a:endParaRPr lang="en-US" dirty="0"/>
          </a:p>
        </p:txBody>
      </p:sp>
      <p:grpSp>
        <p:nvGrpSpPr>
          <p:cNvPr id="9" name="Group 8"/>
          <p:cNvGrpSpPr/>
          <p:nvPr/>
        </p:nvGrpSpPr>
        <p:grpSpPr>
          <a:xfrm>
            <a:off x="7879080" y="0"/>
            <a:ext cx="1188720" cy="381000"/>
            <a:chOff x="7879080" y="0"/>
            <a:chExt cx="1188720" cy="381000"/>
          </a:xfrm>
        </p:grpSpPr>
        <p:sp>
          <p:nvSpPr>
            <p:cNvPr id="10" name="Flowchart: Delay 9"/>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TextBox 10"/>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21-2</a:t>
              </a:r>
              <a:endParaRPr lang="en-US" sz="1200" dirty="0">
                <a:solidFill>
                  <a:schemeClr val="bg1"/>
                </a:solidFill>
              </a:endParaRPr>
            </a:p>
          </p:txBody>
        </p:sp>
      </p:grpSp>
      <p:grpSp>
        <p:nvGrpSpPr>
          <p:cNvPr id="22" name="Group 21"/>
          <p:cNvGrpSpPr/>
          <p:nvPr/>
        </p:nvGrpSpPr>
        <p:grpSpPr>
          <a:xfrm>
            <a:off x="3940283" y="1658112"/>
            <a:ext cx="5029200" cy="640056"/>
            <a:chOff x="3940283" y="2487121"/>
            <a:chExt cx="5029200" cy="640056"/>
          </a:xfrm>
        </p:grpSpPr>
        <p:grpSp>
          <p:nvGrpSpPr>
            <p:cNvPr id="23" name="Group 27"/>
            <p:cNvGrpSpPr/>
            <p:nvPr/>
          </p:nvGrpSpPr>
          <p:grpSpPr>
            <a:xfrm>
              <a:off x="3940283" y="2487121"/>
              <a:ext cx="5029200" cy="640056"/>
              <a:chOff x="2057400" y="5337573"/>
              <a:chExt cx="5029200" cy="640056"/>
            </a:xfrm>
          </p:grpSpPr>
          <p:sp>
            <p:nvSpPr>
              <p:cNvPr id="25" name="Rectangle 24"/>
              <p:cNvSpPr/>
              <p:nvPr/>
            </p:nvSpPr>
            <p:spPr>
              <a:xfrm>
                <a:off x="4568416" y="5592934"/>
                <a:ext cx="2468879" cy="307777"/>
              </a:xfrm>
              <a:prstGeom prst="rect">
                <a:avLst/>
              </a:prstGeom>
            </p:spPr>
            <p:txBody>
              <a:bodyPr wrap="square">
                <a:spAutoFit/>
              </a:bodyPr>
              <a:lstStyle/>
              <a:p>
                <a:pPr>
                  <a:tabLst>
                    <a:tab pos="1920240" algn="dec"/>
                  </a:tabLst>
                </a:pPr>
                <a:endParaRPr lang="en-US" sz="1400" dirty="0" smtClean="0"/>
              </a:p>
            </p:txBody>
          </p:sp>
          <p:sp>
            <p:nvSpPr>
              <p:cNvPr id="26" name="Rectangle 25"/>
              <p:cNvSpPr/>
              <p:nvPr/>
            </p:nvSpPr>
            <p:spPr>
              <a:xfrm>
                <a:off x="2057400" y="5337573"/>
                <a:ext cx="5029200" cy="307777"/>
              </a:xfrm>
              <a:prstGeom prst="rect">
                <a:avLst/>
              </a:prstGeom>
            </p:spPr>
            <p:txBody>
              <a:bodyPr wrap="square">
                <a:spAutoFit/>
              </a:bodyPr>
              <a:lstStyle/>
              <a:p>
                <a:pPr algn="ctr"/>
                <a:r>
                  <a:rPr lang="en-US" sz="1400" dirty="0" smtClean="0"/>
                  <a:t>Rent Expense</a:t>
                </a:r>
              </a:p>
            </p:txBody>
          </p:sp>
          <p:cxnSp>
            <p:nvCxnSpPr>
              <p:cNvPr id="27" name="Straight Connector 26"/>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68416" y="5611869"/>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00835" y="5593975"/>
                <a:ext cx="2468879" cy="307777"/>
              </a:xfrm>
              <a:prstGeom prst="rect">
                <a:avLst/>
              </a:prstGeom>
            </p:spPr>
            <p:txBody>
              <a:bodyPr wrap="square">
                <a:spAutoFit/>
              </a:bodyPr>
              <a:lstStyle/>
              <a:p>
                <a:pPr>
                  <a:tabLst>
                    <a:tab pos="1920240" algn="dec"/>
                  </a:tabLst>
                </a:pPr>
                <a:r>
                  <a:rPr lang="en-US" sz="1400" dirty="0" smtClean="0"/>
                  <a:t>Dec. 31 Adj.	3,000.00</a:t>
                </a:r>
              </a:p>
            </p:txBody>
          </p:sp>
        </p:grpSp>
        <p:sp>
          <p:nvSpPr>
            <p:cNvPr id="24" name="Rectangle 23"/>
            <p:cNvSpPr/>
            <p:nvPr/>
          </p:nvSpPr>
          <p:spPr>
            <a:xfrm>
              <a:off x="6458712" y="2743200"/>
              <a:ext cx="2468879" cy="307777"/>
            </a:xfrm>
            <a:prstGeom prst="rect">
              <a:avLst/>
            </a:prstGeom>
          </p:spPr>
          <p:txBody>
            <a:bodyPr wrap="square">
              <a:spAutoFit/>
            </a:bodyPr>
            <a:lstStyle/>
            <a:p>
              <a:pPr>
                <a:tabLst>
                  <a:tab pos="1920240" algn="dec"/>
                </a:tabLst>
              </a:pPr>
              <a:endParaRPr lang="en-US" sz="1400" i="1" dirty="0" smtClean="0"/>
            </a:p>
          </p:txBody>
        </p:sp>
      </p:grpSp>
      <p:sp>
        <p:nvSpPr>
          <p:cNvPr id="30" name="Rectangle 29"/>
          <p:cNvSpPr/>
          <p:nvPr/>
        </p:nvSpPr>
        <p:spPr>
          <a:xfrm flipH="1">
            <a:off x="0" y="2590800"/>
            <a:ext cx="3962400" cy="914400"/>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7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31" name="Group 30"/>
          <p:cNvGrpSpPr/>
          <p:nvPr/>
        </p:nvGrpSpPr>
        <p:grpSpPr>
          <a:xfrm>
            <a:off x="4876800" y="5590031"/>
            <a:ext cx="2617693" cy="734569"/>
            <a:chOff x="-1676400" y="5654563"/>
            <a:chExt cx="2617693" cy="734569"/>
          </a:xfrm>
        </p:grpSpPr>
        <p:grpSp>
          <p:nvGrpSpPr>
            <p:cNvPr id="32" name="Group 10"/>
            <p:cNvGrpSpPr/>
            <p:nvPr/>
          </p:nvGrpSpPr>
          <p:grpSpPr>
            <a:xfrm>
              <a:off x="304800" y="5654563"/>
              <a:ext cx="636493" cy="734569"/>
              <a:chOff x="5181600" y="2679191"/>
              <a:chExt cx="636493" cy="734569"/>
            </a:xfrm>
          </p:grpSpPr>
          <p:sp>
            <p:nvSpPr>
              <p:cNvPr id="34" name="Line 20"/>
              <p:cNvSpPr>
                <a:spLocks noChangeShapeType="1"/>
              </p:cNvSpPr>
              <p:nvPr/>
            </p:nvSpPr>
            <p:spPr bwMode="auto">
              <a:xfrm flipH="1">
                <a:off x="5360893" y="2679191"/>
                <a:ext cx="457200" cy="548640"/>
              </a:xfrm>
              <a:prstGeom prst="line">
                <a:avLst/>
              </a:prstGeom>
              <a:noFill/>
              <a:ln w="38100">
                <a:solidFill>
                  <a:srgbClr val="00B0F0"/>
                </a:solidFill>
                <a:round/>
                <a:headEnd type="triangle" w="med" len="med"/>
                <a:tailEnd/>
              </a:ln>
              <a:effectLst/>
            </p:spPr>
            <p:txBody>
              <a:bodyPr/>
              <a:lstStyle/>
              <a:p>
                <a:endParaRPr lang="en-US" dirty="0"/>
              </a:p>
            </p:txBody>
          </p:sp>
          <p:sp>
            <p:nvSpPr>
              <p:cNvPr id="35"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2</a:t>
                </a:r>
              </a:p>
            </p:txBody>
          </p:sp>
        </p:grpSp>
        <p:sp>
          <p:nvSpPr>
            <p:cNvPr id="33" name="TextBox 32"/>
            <p:cNvSpPr txBox="1"/>
            <p:nvPr/>
          </p:nvSpPr>
          <p:spPr>
            <a:xfrm>
              <a:off x="-1676400" y="6019800"/>
              <a:ext cx="2009524" cy="369332"/>
            </a:xfrm>
            <a:prstGeom prst="rect">
              <a:avLst/>
            </a:prstGeom>
            <a:noFill/>
          </p:spPr>
          <p:txBody>
            <a:bodyPr wrap="none" rtlCol="0">
              <a:spAutoFit/>
            </a:bodyPr>
            <a:lstStyle/>
            <a:p>
              <a:r>
                <a:rPr lang="en-US" dirty="0" smtClean="0">
                  <a:solidFill>
                    <a:srgbClr val="0070C0"/>
                  </a:solidFill>
                </a:rPr>
                <a:t>Credit Prepaid Rent</a:t>
              </a:r>
              <a:endParaRPr lang="en-US" dirty="0">
                <a:solidFill>
                  <a:srgbClr val="0070C0"/>
                </a:solidFill>
              </a:endParaRPr>
            </a:p>
          </p:txBody>
        </p:sp>
      </p:grpSp>
      <p:sp>
        <p:nvSpPr>
          <p:cNvPr id="42" name="Down Arrow 41"/>
          <p:cNvSpPr/>
          <p:nvPr/>
        </p:nvSpPr>
        <p:spPr>
          <a:xfrm flipH="1" flipV="1">
            <a:off x="5288280" y="1990391"/>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grpSp>
        <p:nvGrpSpPr>
          <p:cNvPr id="43" name="Group 42"/>
          <p:cNvGrpSpPr/>
          <p:nvPr/>
        </p:nvGrpSpPr>
        <p:grpSpPr>
          <a:xfrm>
            <a:off x="2105660" y="5334000"/>
            <a:ext cx="4295139" cy="990600"/>
            <a:chOff x="-1686768" y="5398532"/>
            <a:chExt cx="4295139" cy="990600"/>
          </a:xfrm>
        </p:grpSpPr>
        <p:grpSp>
          <p:nvGrpSpPr>
            <p:cNvPr id="44" name="Group 10"/>
            <p:cNvGrpSpPr/>
            <p:nvPr/>
          </p:nvGrpSpPr>
          <p:grpSpPr>
            <a:xfrm>
              <a:off x="304800" y="5398532"/>
              <a:ext cx="2303571" cy="990600"/>
              <a:chOff x="5181600" y="2423160"/>
              <a:chExt cx="2303571" cy="990600"/>
            </a:xfrm>
          </p:grpSpPr>
          <p:sp>
            <p:nvSpPr>
              <p:cNvPr id="46" name="Line 20"/>
              <p:cNvSpPr>
                <a:spLocks noChangeShapeType="1"/>
              </p:cNvSpPr>
              <p:nvPr/>
            </p:nvSpPr>
            <p:spPr bwMode="auto">
              <a:xfrm flipH="1">
                <a:off x="5360893" y="2423160"/>
                <a:ext cx="2124278" cy="786384"/>
              </a:xfrm>
              <a:prstGeom prst="line">
                <a:avLst/>
              </a:prstGeom>
              <a:noFill/>
              <a:ln w="38100">
                <a:solidFill>
                  <a:srgbClr val="00B0F0"/>
                </a:solidFill>
                <a:round/>
                <a:headEnd type="triangle" w="med" len="med"/>
                <a:tailEnd/>
              </a:ln>
              <a:effectLst/>
            </p:spPr>
            <p:txBody>
              <a:bodyPr/>
              <a:lstStyle/>
              <a:p>
                <a:endParaRPr lang="en-US" dirty="0"/>
              </a:p>
            </p:txBody>
          </p:sp>
          <p:sp>
            <p:nvSpPr>
              <p:cNvPr id="47"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1</a:t>
                </a:r>
              </a:p>
            </p:txBody>
          </p:sp>
        </p:grpSp>
        <p:sp>
          <p:nvSpPr>
            <p:cNvPr id="45" name="TextBox 44"/>
            <p:cNvSpPr txBox="1"/>
            <p:nvPr/>
          </p:nvSpPr>
          <p:spPr>
            <a:xfrm>
              <a:off x="-1686768" y="6019800"/>
              <a:ext cx="2009140" cy="369332"/>
            </a:xfrm>
            <a:prstGeom prst="rect">
              <a:avLst/>
            </a:prstGeom>
            <a:noFill/>
          </p:spPr>
          <p:txBody>
            <a:bodyPr wrap="none" rtlCol="0">
              <a:spAutoFit/>
            </a:bodyPr>
            <a:lstStyle/>
            <a:p>
              <a:r>
                <a:rPr lang="en-US" dirty="0" smtClean="0">
                  <a:solidFill>
                    <a:srgbClr val="0070C0"/>
                  </a:solidFill>
                </a:rPr>
                <a:t>Debit Rent Expense</a:t>
              </a:r>
              <a:endParaRPr lang="en-US" dirty="0">
                <a:solidFill>
                  <a:srgbClr val="0070C0"/>
                </a:solidFill>
              </a:endParaRPr>
            </a:p>
          </p:txBody>
        </p:sp>
      </p:grpSp>
      <p:sp>
        <p:nvSpPr>
          <p:cNvPr id="48" name="Rectangle 47"/>
          <p:cNvSpPr/>
          <p:nvPr/>
        </p:nvSpPr>
        <p:spPr>
          <a:xfrm flipH="1">
            <a:off x="0" y="1600200"/>
            <a:ext cx="3962400" cy="914400"/>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7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aphicFrame>
        <p:nvGraphicFramePr>
          <p:cNvPr id="49" name="Table 48"/>
          <p:cNvGraphicFramePr>
            <a:graphicFrameLocks noGrp="1"/>
          </p:cNvGraphicFramePr>
          <p:nvPr/>
        </p:nvGraphicFramePr>
        <p:xfrm>
          <a:off x="228600" y="1600200"/>
          <a:ext cx="3711552" cy="548640"/>
        </p:xfrm>
        <a:graphic>
          <a:graphicData uri="http://schemas.openxmlformats.org/drawingml/2006/table">
            <a:tbl>
              <a:tblPr/>
              <a:tblGrid>
                <a:gridCol w="1097280">
                  <a:extLst>
                    <a:ext uri="{9D8B030D-6E8A-4147-A177-3AD203B41FA5}">
                      <a16:colId xmlns:a16="http://schemas.microsoft.com/office/drawing/2014/main" val="20000"/>
                    </a:ext>
                  </a:extLst>
                </a:gridCol>
                <a:gridCol w="209856">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209856">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5486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mn-lt"/>
                        </a:rPr>
                        <a:t>Total Rent Paid</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rgbClr val="000000"/>
                          </a:solidFill>
                          <a:latin typeface="+mn-lt"/>
                        </a:rPr>
                        <a:t>÷</a:t>
                      </a:r>
                      <a:endParaRPr lang="en-US" sz="1600" b="1"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mn-lt"/>
                        </a:rPr>
                        <a:t>Number of Months</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rgbClr val="000000"/>
                          </a:solidFill>
                          <a:latin typeface="+mn-lt"/>
                        </a:rPr>
                        <a:t>=</a:t>
                      </a:r>
                      <a:endParaRPr lang="en-US" sz="1600" b="1"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mn-lt"/>
                        </a:rPr>
                        <a:t>Rent per</a:t>
                      </a:r>
                      <a:r>
                        <a:rPr lang="en-US" sz="1600" b="1" i="0" u="none" strike="noStrike" baseline="0" dirty="0" smtClean="0">
                          <a:solidFill>
                            <a:srgbClr val="000000"/>
                          </a:solidFill>
                          <a:latin typeface="+mn-lt"/>
                        </a:rPr>
                        <a:t> Month</a:t>
                      </a:r>
                      <a:endParaRPr lang="en-US" sz="1600" b="1" i="0" u="none" strike="noStrike" dirty="0" smtClean="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0" name="Table 49"/>
          <p:cNvGraphicFramePr>
            <a:graphicFrameLocks noGrp="1"/>
          </p:cNvGraphicFramePr>
          <p:nvPr/>
        </p:nvGraphicFramePr>
        <p:xfrm>
          <a:off x="228600" y="2133600"/>
          <a:ext cx="3711552" cy="365760"/>
        </p:xfrm>
        <a:graphic>
          <a:graphicData uri="http://schemas.openxmlformats.org/drawingml/2006/table">
            <a:tbl>
              <a:tblPr/>
              <a:tblGrid>
                <a:gridCol w="1097280">
                  <a:extLst>
                    <a:ext uri="{9D8B030D-6E8A-4147-A177-3AD203B41FA5}">
                      <a16:colId xmlns:a16="http://schemas.microsoft.com/office/drawing/2014/main" val="20000"/>
                    </a:ext>
                  </a:extLst>
                </a:gridCol>
                <a:gridCol w="209856">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209856">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365760">
                <a:tc>
                  <a:txBody>
                    <a:bodyPr/>
                    <a:lstStyle/>
                    <a:p>
                      <a:pPr algn="ctr" fontAlgn="b"/>
                      <a:r>
                        <a:rPr lang="en-US" sz="1600" b="0" i="0" u="none" strike="noStrike" dirty="0" smtClean="0">
                          <a:solidFill>
                            <a:srgbClr val="000000"/>
                          </a:solidFill>
                          <a:latin typeface="+mn-lt"/>
                        </a:rPr>
                        <a:t>$4,500.00</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3</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$1,500.00</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1" name="Table 50"/>
          <p:cNvGraphicFramePr>
            <a:graphicFrameLocks noGrp="1"/>
          </p:cNvGraphicFramePr>
          <p:nvPr/>
        </p:nvGraphicFramePr>
        <p:xfrm>
          <a:off x="228600" y="2606040"/>
          <a:ext cx="3711552" cy="548640"/>
        </p:xfrm>
        <a:graphic>
          <a:graphicData uri="http://schemas.openxmlformats.org/drawingml/2006/table">
            <a:tbl>
              <a:tblPr/>
              <a:tblGrid>
                <a:gridCol w="1097280">
                  <a:extLst>
                    <a:ext uri="{9D8B030D-6E8A-4147-A177-3AD203B41FA5}">
                      <a16:colId xmlns:a16="http://schemas.microsoft.com/office/drawing/2014/main" val="20000"/>
                    </a:ext>
                  </a:extLst>
                </a:gridCol>
                <a:gridCol w="209856">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209856">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5486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mn-lt"/>
                        </a:rPr>
                        <a:t>Rent per</a:t>
                      </a:r>
                      <a:r>
                        <a:rPr lang="en-US" sz="1600" b="1" i="0" u="none" strike="noStrike" baseline="0" dirty="0" smtClean="0">
                          <a:solidFill>
                            <a:srgbClr val="000000"/>
                          </a:solidFill>
                          <a:latin typeface="+mn-lt"/>
                        </a:rPr>
                        <a:t> Month</a:t>
                      </a:r>
                      <a:endParaRPr lang="en-US" sz="1600" b="1" i="0" u="none" strike="noStrike" dirty="0" smtClean="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rgbClr val="000000"/>
                          </a:solidFill>
                          <a:latin typeface="+mn-lt"/>
                        </a:rPr>
                        <a:t>×</a:t>
                      </a:r>
                      <a:endParaRPr lang="en-US" sz="1600" b="1"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mn-lt"/>
                        </a:rPr>
                        <a:t>Months Incurred</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rgbClr val="000000"/>
                          </a:solidFill>
                          <a:latin typeface="+mn-lt"/>
                        </a:rPr>
                        <a:t>=</a:t>
                      </a:r>
                      <a:endParaRPr lang="en-US" sz="1600" b="1"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mn-lt"/>
                        </a:rPr>
                        <a:t>Amount of Adjustment</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2" name="Table 51"/>
          <p:cNvGraphicFramePr>
            <a:graphicFrameLocks noGrp="1"/>
          </p:cNvGraphicFramePr>
          <p:nvPr/>
        </p:nvGraphicFramePr>
        <p:xfrm>
          <a:off x="228600" y="3139440"/>
          <a:ext cx="3711552" cy="365760"/>
        </p:xfrm>
        <a:graphic>
          <a:graphicData uri="http://schemas.openxmlformats.org/drawingml/2006/table">
            <a:tbl>
              <a:tblPr/>
              <a:tblGrid>
                <a:gridCol w="1097280">
                  <a:extLst>
                    <a:ext uri="{9D8B030D-6E8A-4147-A177-3AD203B41FA5}">
                      <a16:colId xmlns:a16="http://schemas.microsoft.com/office/drawing/2014/main" val="20000"/>
                    </a:ext>
                  </a:extLst>
                </a:gridCol>
                <a:gridCol w="209856">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209856">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365760">
                <a:tc>
                  <a:txBody>
                    <a:bodyPr/>
                    <a:lstStyle/>
                    <a:p>
                      <a:pPr algn="ctr" fontAlgn="b"/>
                      <a:r>
                        <a:rPr lang="en-US" sz="1600" b="0" i="0" u="none" strike="noStrike" dirty="0" smtClean="0">
                          <a:solidFill>
                            <a:srgbClr val="000000"/>
                          </a:solidFill>
                          <a:latin typeface="+mn-lt"/>
                        </a:rPr>
                        <a:t>$1,500.00</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2</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mn-lt"/>
                        </a:rPr>
                        <a:t>$3,000.00</a:t>
                      </a:r>
                      <a:endParaRPr lang="en-US" sz="16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498438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22" presetClass="entr" presetSubtype="8"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22" presetClass="entr" presetSubtype="8"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10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up)">
                                      <p:cBhvr>
                                        <p:cTn id="42" dur="500"/>
                                        <p:tgtEl>
                                          <p:spTgt spid="54"/>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up)">
                                      <p:cBhvr>
                                        <p:cTn id="46" dur="10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0" grpId="0" animBg="1"/>
      <p:bldP spid="42"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Deferrals</a:t>
            </a:r>
            <a:endParaRPr lang="en-US" dirty="0"/>
          </a:p>
        </p:txBody>
      </p:sp>
      <p:sp>
        <p:nvSpPr>
          <p:cNvPr id="8" name="Content Placeholder 7"/>
          <p:cNvSpPr>
            <a:spLocks noGrp="1"/>
          </p:cNvSpPr>
          <p:nvPr>
            <p:ph idx="1"/>
          </p:nvPr>
        </p:nvSpPr>
        <p:spPr/>
        <p:txBody>
          <a:bodyPr>
            <a:normAutofit fontScale="92500"/>
          </a:bodyPr>
          <a:lstStyle/>
          <a:p>
            <a:r>
              <a:rPr lang="en-US" dirty="0" smtClean="0"/>
              <a:t>The adjusting entries for deferred revenue and deferred expenses must be recorded at the end of a fiscal period in order for the financial statements to be accurate. </a:t>
            </a:r>
          </a:p>
          <a:p>
            <a:r>
              <a:rPr lang="en-US" dirty="0" smtClean="0"/>
              <a:t>Each entry for a deferral affects a balance sheet account and an income statement account. </a:t>
            </a:r>
          </a:p>
          <a:p>
            <a:r>
              <a:rPr lang="en-US" dirty="0" smtClean="0"/>
              <a:t>If a deferral entry is not recorded, both the balance sheet and the income statement will be incorrect.</a:t>
            </a:r>
            <a:endParaRPr lang="en-US"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23</a:t>
            </a:fld>
            <a:endParaRPr lang="en-US" dirty="0"/>
          </a:p>
        </p:txBody>
      </p:sp>
      <p:sp>
        <p:nvSpPr>
          <p:cNvPr id="4" name="TextBox 3"/>
          <p:cNvSpPr txBox="1"/>
          <p:nvPr/>
        </p:nvSpPr>
        <p:spPr>
          <a:xfrm>
            <a:off x="8229600" y="1115568"/>
            <a:ext cx="706698"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LO10</a:t>
            </a:r>
            <a:endParaRPr lang="en-US" dirty="0"/>
          </a:p>
        </p:txBody>
      </p:sp>
      <p:grpSp>
        <p:nvGrpSpPr>
          <p:cNvPr id="5" name="Group 4"/>
          <p:cNvGrpSpPr/>
          <p:nvPr/>
        </p:nvGrpSpPr>
        <p:grpSpPr>
          <a:xfrm>
            <a:off x="7879080" y="0"/>
            <a:ext cx="1188720" cy="381000"/>
            <a:chOff x="7879080" y="0"/>
            <a:chExt cx="1188720" cy="381000"/>
          </a:xfrm>
        </p:grpSpPr>
        <p:sp>
          <p:nvSpPr>
            <p:cNvPr id="6" name="Flowchart: Delay 5"/>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21-2</a:t>
              </a:r>
              <a:endParaRPr lang="en-US" sz="1200" dirty="0">
                <a:solidFill>
                  <a:schemeClr val="bg1"/>
                </a:solidFill>
              </a:endParaRPr>
            </a:p>
          </p:txBody>
        </p:sp>
      </p:grpSp>
    </p:spTree>
    <p:extLst>
      <p:ext uri="{BB962C8B-B14F-4D97-AF65-F5344CB8AC3E}">
        <p14:creationId xmlns:p14="http://schemas.microsoft.com/office/powerpoint/2010/main" val="83504547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b="1" dirty="0" smtClean="0">
                <a:solidFill>
                  <a:schemeClr val="accent1"/>
                </a:solidFill>
                <a:latin typeface="+mn-lt"/>
              </a:rPr>
              <a:t>Lesson 21-2 </a:t>
            </a:r>
            <a:r>
              <a:rPr lang="en-US" dirty="0" smtClean="0">
                <a:latin typeface="+mn-lt"/>
              </a:rPr>
              <a:t>Audit Your Understanding</a:t>
            </a:r>
            <a:endParaRPr lang="en-US" dirty="0">
              <a:latin typeface="+mn-lt"/>
            </a:endParaRPr>
          </a:p>
        </p:txBody>
      </p:sp>
      <p:sp>
        <p:nvSpPr>
          <p:cNvPr id="7" name="Content Placeholder 6"/>
          <p:cNvSpPr>
            <a:spLocks noGrp="1"/>
          </p:cNvSpPr>
          <p:nvPr>
            <p:ph idx="1"/>
          </p:nvPr>
        </p:nvSpPr>
        <p:spPr/>
        <p:txBody>
          <a:bodyPr>
            <a:normAutofit/>
          </a:bodyPr>
          <a:lstStyle/>
          <a:p>
            <a:pPr marL="457200" indent="-457200">
              <a:lnSpc>
                <a:spcPct val="100000"/>
              </a:lnSpc>
              <a:spcBef>
                <a:spcPts val="0"/>
              </a:spcBef>
              <a:buNone/>
            </a:pPr>
            <a:r>
              <a:rPr lang="en-US" b="1" dirty="0">
                <a:solidFill>
                  <a:srgbClr val="FF0000"/>
                </a:solidFill>
                <a:ea typeface="Times New Roman"/>
                <a:cs typeface="MyriadPro-Regular"/>
              </a:rPr>
              <a:t>1.	</a:t>
            </a:r>
            <a:r>
              <a:rPr lang="en-US" dirty="0" smtClean="0">
                <a:ea typeface="Times New Roman"/>
                <a:cs typeface="MyriadPro-Regular"/>
              </a:rPr>
              <a:t>When </a:t>
            </a:r>
            <a:r>
              <a:rPr lang="en-US" dirty="0">
                <a:ea typeface="Times New Roman"/>
                <a:cs typeface="MyriadPro-Regular"/>
              </a:rPr>
              <a:t>a business receives cash for services that will be performed in the future</a:t>
            </a:r>
            <a:r>
              <a:rPr lang="en-US" dirty="0" smtClean="0">
                <a:ea typeface="Times New Roman"/>
                <a:cs typeface="MyriadPro-Regular"/>
              </a:rPr>
              <a:t>, what </a:t>
            </a:r>
            <a:r>
              <a:rPr lang="en-US" dirty="0">
                <a:ea typeface="Times New Roman"/>
                <a:cs typeface="MyriadPro-Regular"/>
              </a:rPr>
              <a:t>type of account is credited</a:t>
            </a:r>
            <a:r>
              <a:rPr lang="en-US" dirty="0" smtClean="0">
                <a:ea typeface="Times New Roman"/>
                <a:cs typeface="MyriadPro-Regular"/>
              </a:rPr>
              <a:t>?</a:t>
            </a:r>
            <a:endParaRPr lang="en-US" dirty="0">
              <a:ea typeface="Times New Roman"/>
              <a:cs typeface="MyriadPro-Regular"/>
            </a:endParaRPr>
          </a:p>
        </p:txBody>
      </p:sp>
      <p:sp>
        <p:nvSpPr>
          <p:cNvPr id="4" name="Slide Number Placeholder 3"/>
          <p:cNvSpPr>
            <a:spLocks noGrp="1"/>
          </p:cNvSpPr>
          <p:nvPr>
            <p:ph type="sldNum" sz="quarter" idx="12"/>
          </p:nvPr>
        </p:nvSpPr>
        <p:spPr/>
        <p:txBody>
          <a:bodyPr/>
          <a:lstStyle/>
          <a:p>
            <a:r>
              <a:rPr lang="en-US" dirty="0" smtClean="0"/>
              <a:t>SLIDE </a:t>
            </a:r>
            <a:fld id="{FCD2455E-EC1D-45EA-B6B2-90AB88848CFD}" type="slidenum">
              <a:rPr lang="en-US" smtClean="0"/>
              <a:pPr/>
              <a:t>24</a:t>
            </a:fld>
            <a:endParaRPr lang="en-US" dirty="0"/>
          </a:p>
        </p:txBody>
      </p:sp>
      <p:pic>
        <p:nvPicPr>
          <p:cNvPr id="18439"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V="1">
            <a:off x="5048250" y="228600"/>
            <a:ext cx="4095750" cy="533400"/>
          </a:xfrm>
          <a:prstGeom prst="rect">
            <a:avLst/>
          </a:prstGeom>
          <a:noFill/>
          <a:ln w="9525">
            <a:noFill/>
            <a:miter lim="800000"/>
            <a:headEnd/>
            <a:tailEnd/>
          </a:ln>
        </p:spPr>
      </p:pic>
      <p:sp>
        <p:nvSpPr>
          <p:cNvPr id="6" name="Isosceles Triangle 5"/>
          <p:cNvSpPr/>
          <p:nvPr/>
        </p:nvSpPr>
        <p:spPr>
          <a:xfrm rot="5400000">
            <a:off x="-228600" y="1084730"/>
            <a:ext cx="914400" cy="457200"/>
          </a:xfrm>
          <a:prstGeom prst="triangle">
            <a:avLst/>
          </a:prstGeom>
          <a:solidFill>
            <a:srgbClr val="FFA4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14400" y="3429000"/>
            <a:ext cx="7315200" cy="954107"/>
          </a:xfrm>
          <a:prstGeom prst="rect">
            <a:avLst/>
          </a:prstGeom>
          <a:solidFill>
            <a:schemeClr val="bg2"/>
          </a:solidFill>
        </p:spPr>
        <p:txBody>
          <a:bodyPr wrap="square" rtlCol="0">
            <a:spAutoFit/>
          </a:bodyPr>
          <a:lstStyle/>
          <a:p>
            <a:r>
              <a:rPr lang="en-US" sz="2400" b="1" dirty="0" smtClean="0">
                <a:solidFill>
                  <a:srgbClr val="FF0000"/>
                </a:solidFill>
                <a:ea typeface="Calibri"/>
                <a:cs typeface="Times New Roman"/>
              </a:rPr>
              <a:t>ANSWER</a:t>
            </a:r>
          </a:p>
          <a:p>
            <a:pPr lvl="0"/>
            <a:r>
              <a:rPr lang="en-US" sz="3200" dirty="0" smtClean="0">
                <a:ea typeface="Calibri"/>
                <a:cs typeface="Times New Roman"/>
              </a:rPr>
              <a:t>A liability account</a:t>
            </a:r>
            <a:endParaRPr lang="en-US" sz="3200" dirty="0"/>
          </a:p>
        </p:txBody>
      </p:sp>
      <p:grpSp>
        <p:nvGrpSpPr>
          <p:cNvPr id="8" name="Group 7"/>
          <p:cNvGrpSpPr/>
          <p:nvPr/>
        </p:nvGrpSpPr>
        <p:grpSpPr>
          <a:xfrm>
            <a:off x="7879080" y="0"/>
            <a:ext cx="1188720" cy="381000"/>
            <a:chOff x="7879080" y="0"/>
            <a:chExt cx="1188720" cy="381000"/>
          </a:xfrm>
        </p:grpSpPr>
        <p:sp>
          <p:nvSpPr>
            <p:cNvPr id="10" name="Flowchart: Delay 9"/>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TextBox 10"/>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21-2</a:t>
              </a:r>
              <a:endParaRPr lang="en-US" sz="1200" dirty="0">
                <a:solidFill>
                  <a:schemeClr val="bg1"/>
                </a:solidFill>
              </a:endParaRPr>
            </a:p>
          </p:txBody>
        </p:sp>
      </p:grpSp>
    </p:spTree>
    <p:extLst>
      <p:ext uri="{BB962C8B-B14F-4D97-AF65-F5344CB8AC3E}">
        <p14:creationId xmlns:p14="http://schemas.microsoft.com/office/powerpoint/2010/main" val="19911354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b="1" dirty="0" smtClean="0">
                <a:solidFill>
                  <a:schemeClr val="accent1"/>
                </a:solidFill>
                <a:latin typeface="+mn-lt"/>
              </a:rPr>
              <a:t>Lesson 21-2 </a:t>
            </a:r>
            <a:r>
              <a:rPr lang="en-US" dirty="0" smtClean="0">
                <a:latin typeface="+mn-lt"/>
              </a:rPr>
              <a:t>Audit Your Understanding</a:t>
            </a:r>
            <a:endParaRPr lang="en-US" dirty="0">
              <a:latin typeface="+mn-lt"/>
            </a:endParaRPr>
          </a:p>
        </p:txBody>
      </p:sp>
      <p:sp>
        <p:nvSpPr>
          <p:cNvPr id="7" name="Content Placeholder 6"/>
          <p:cNvSpPr>
            <a:spLocks noGrp="1"/>
          </p:cNvSpPr>
          <p:nvPr>
            <p:ph idx="1"/>
          </p:nvPr>
        </p:nvSpPr>
        <p:spPr/>
        <p:txBody>
          <a:bodyPr>
            <a:normAutofit/>
          </a:bodyPr>
          <a:lstStyle/>
          <a:p>
            <a:pPr marL="457200" indent="-457200">
              <a:lnSpc>
                <a:spcPct val="100000"/>
              </a:lnSpc>
              <a:spcBef>
                <a:spcPts val="0"/>
              </a:spcBef>
              <a:buNone/>
            </a:pPr>
            <a:r>
              <a:rPr lang="en-US" b="1" dirty="0">
                <a:solidFill>
                  <a:srgbClr val="FF0000"/>
                </a:solidFill>
                <a:ea typeface="Times New Roman"/>
                <a:cs typeface="MyriadPro-Regular"/>
              </a:rPr>
              <a:t>2.	</a:t>
            </a:r>
            <a:r>
              <a:rPr lang="en-US" dirty="0" smtClean="0">
                <a:ea typeface="Times New Roman"/>
                <a:cs typeface="MyriadPro-Regular"/>
              </a:rPr>
              <a:t>The </a:t>
            </a:r>
            <a:r>
              <a:rPr lang="en-US" dirty="0">
                <a:ea typeface="Times New Roman"/>
                <a:cs typeface="MyriadPro-Regular"/>
              </a:rPr>
              <a:t>adjusting entry for deferred expenses that have now been </a:t>
            </a:r>
            <a:r>
              <a:rPr lang="en-US" dirty="0" smtClean="0">
                <a:ea typeface="Times New Roman"/>
                <a:cs typeface="MyriadPro-Regular"/>
              </a:rPr>
              <a:t>incurred includes </a:t>
            </a:r>
            <a:r>
              <a:rPr lang="en-US" dirty="0">
                <a:ea typeface="Times New Roman"/>
                <a:cs typeface="MyriadPro-Regular"/>
              </a:rPr>
              <a:t>a debit to what type of account</a:t>
            </a:r>
            <a:r>
              <a:rPr lang="en-US" dirty="0" smtClean="0">
                <a:ea typeface="Times New Roman"/>
                <a:cs typeface="MyriadPro-Regular"/>
              </a:rPr>
              <a:t>?</a:t>
            </a:r>
            <a:endParaRPr lang="en-US" dirty="0">
              <a:ea typeface="Times New Roman"/>
              <a:cs typeface="MyriadPro-Regular"/>
            </a:endParaRPr>
          </a:p>
        </p:txBody>
      </p:sp>
      <p:sp>
        <p:nvSpPr>
          <p:cNvPr id="4" name="Slide Number Placeholder 3"/>
          <p:cNvSpPr>
            <a:spLocks noGrp="1"/>
          </p:cNvSpPr>
          <p:nvPr>
            <p:ph type="sldNum" sz="quarter" idx="12"/>
          </p:nvPr>
        </p:nvSpPr>
        <p:spPr/>
        <p:txBody>
          <a:bodyPr/>
          <a:lstStyle/>
          <a:p>
            <a:r>
              <a:rPr lang="en-US" dirty="0" smtClean="0"/>
              <a:t>SLIDE </a:t>
            </a:r>
            <a:fld id="{FCD2455E-EC1D-45EA-B6B2-90AB88848CFD}" type="slidenum">
              <a:rPr lang="en-US" smtClean="0"/>
              <a:pPr/>
              <a:t>25</a:t>
            </a:fld>
            <a:endParaRPr lang="en-US" dirty="0"/>
          </a:p>
        </p:txBody>
      </p:sp>
      <p:pic>
        <p:nvPicPr>
          <p:cNvPr id="18439"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V="1">
            <a:off x="5048250" y="228600"/>
            <a:ext cx="4095750" cy="533400"/>
          </a:xfrm>
          <a:prstGeom prst="rect">
            <a:avLst/>
          </a:prstGeom>
          <a:noFill/>
          <a:ln w="9525">
            <a:noFill/>
            <a:miter lim="800000"/>
            <a:headEnd/>
            <a:tailEnd/>
          </a:ln>
        </p:spPr>
      </p:pic>
      <p:sp>
        <p:nvSpPr>
          <p:cNvPr id="6" name="Isosceles Triangle 5"/>
          <p:cNvSpPr/>
          <p:nvPr/>
        </p:nvSpPr>
        <p:spPr>
          <a:xfrm rot="5400000">
            <a:off x="-228600" y="1084730"/>
            <a:ext cx="914400" cy="457200"/>
          </a:xfrm>
          <a:prstGeom prst="triangle">
            <a:avLst/>
          </a:prstGeom>
          <a:solidFill>
            <a:srgbClr val="FFA4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14400" y="3429000"/>
            <a:ext cx="7315200" cy="954107"/>
          </a:xfrm>
          <a:prstGeom prst="rect">
            <a:avLst/>
          </a:prstGeom>
          <a:solidFill>
            <a:schemeClr val="bg2"/>
          </a:solidFill>
        </p:spPr>
        <p:txBody>
          <a:bodyPr wrap="square" rtlCol="0">
            <a:spAutoFit/>
          </a:bodyPr>
          <a:lstStyle/>
          <a:p>
            <a:r>
              <a:rPr lang="en-US" sz="2400" b="1" dirty="0" smtClean="0">
                <a:solidFill>
                  <a:srgbClr val="FF0000"/>
                </a:solidFill>
                <a:ea typeface="Calibri"/>
                <a:cs typeface="Times New Roman"/>
              </a:rPr>
              <a:t>ANSWER</a:t>
            </a:r>
          </a:p>
          <a:p>
            <a:pPr lvl="0"/>
            <a:r>
              <a:rPr lang="en-US" sz="3200" dirty="0" smtClean="0">
                <a:ea typeface="Calibri"/>
                <a:cs typeface="Times New Roman"/>
              </a:rPr>
              <a:t>An expense account</a:t>
            </a:r>
            <a:endParaRPr lang="en-US" sz="3200" dirty="0"/>
          </a:p>
        </p:txBody>
      </p:sp>
      <p:grpSp>
        <p:nvGrpSpPr>
          <p:cNvPr id="8" name="Group 7"/>
          <p:cNvGrpSpPr/>
          <p:nvPr/>
        </p:nvGrpSpPr>
        <p:grpSpPr>
          <a:xfrm>
            <a:off x="7879080" y="0"/>
            <a:ext cx="1188720" cy="381000"/>
            <a:chOff x="7879080" y="0"/>
            <a:chExt cx="1188720" cy="381000"/>
          </a:xfrm>
        </p:grpSpPr>
        <p:sp>
          <p:nvSpPr>
            <p:cNvPr id="10" name="Flowchart: Delay 9"/>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TextBox 10"/>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21-2</a:t>
              </a:r>
              <a:endParaRPr lang="en-US" sz="1200" dirty="0">
                <a:solidFill>
                  <a:schemeClr val="bg1"/>
                </a:solidFill>
              </a:endParaRPr>
            </a:p>
          </p:txBody>
        </p:sp>
      </p:grpSp>
    </p:spTree>
    <p:extLst>
      <p:ext uri="{BB962C8B-B14F-4D97-AF65-F5344CB8AC3E}">
        <p14:creationId xmlns:p14="http://schemas.microsoft.com/office/powerpoint/2010/main" val="14813645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Deferrals</a:t>
            </a:r>
            <a:endParaRPr lang="en-US" dirty="0"/>
          </a:p>
        </p:txBody>
      </p:sp>
      <p:sp>
        <p:nvSpPr>
          <p:cNvPr id="3" name="Content Placeholder 2"/>
          <p:cNvSpPr>
            <a:spLocks noGrp="1"/>
          </p:cNvSpPr>
          <p:nvPr>
            <p:ph idx="1"/>
          </p:nvPr>
        </p:nvSpPr>
        <p:spPr/>
        <p:txBody>
          <a:bodyPr>
            <a:normAutofit/>
          </a:bodyPr>
          <a:lstStyle/>
          <a:p>
            <a:r>
              <a:rPr lang="en-US" sz="2400" dirty="0" smtClean="0"/>
              <a:t>An </a:t>
            </a:r>
            <a:r>
              <a:rPr lang="en-US" sz="2400" dirty="0"/>
              <a:t>entry recording the receipt of cash before the related revenue is earned, or payment of cash before the related expense is incurred, is called a </a:t>
            </a:r>
            <a:r>
              <a:rPr lang="en-US" sz="2400" b="1" dirty="0">
                <a:solidFill>
                  <a:srgbClr val="0070C0"/>
                </a:solidFill>
              </a:rPr>
              <a:t>deferral</a:t>
            </a:r>
            <a:r>
              <a:rPr lang="en-US" sz="2400" dirty="0"/>
              <a:t>. </a:t>
            </a:r>
          </a:p>
          <a:p>
            <a:r>
              <a:rPr lang="en-US" sz="2400" dirty="0" smtClean="0"/>
              <a:t>Examples:</a:t>
            </a:r>
          </a:p>
          <a:p>
            <a:pPr lvl="1"/>
            <a:r>
              <a:rPr lang="en-US" sz="2000" dirty="0" smtClean="0"/>
              <a:t>Rental income is received before it is earned. </a:t>
            </a:r>
          </a:p>
          <a:p>
            <a:pPr lvl="1"/>
            <a:r>
              <a:rPr lang="en-US" sz="2000" dirty="0" smtClean="0"/>
              <a:t>Rent expense is paid before it is incurred. </a:t>
            </a:r>
          </a:p>
        </p:txBody>
      </p:sp>
      <p:sp>
        <p:nvSpPr>
          <p:cNvPr id="4" name="Slide Number Placeholder 3"/>
          <p:cNvSpPr>
            <a:spLocks noGrp="1"/>
          </p:cNvSpPr>
          <p:nvPr>
            <p:ph type="sldNum" sz="quarter" idx="12"/>
          </p:nvPr>
        </p:nvSpPr>
        <p:spPr/>
        <p:txBody>
          <a:bodyPr/>
          <a:lstStyle/>
          <a:p>
            <a:r>
              <a:rPr lang="en-US" dirty="0" smtClean="0"/>
              <a:t>SLIDE </a:t>
            </a:r>
            <a:fld id="{FCD2455E-EC1D-45EA-B6B2-90AB88848CFD}" type="slidenum">
              <a:rPr lang="en-US" smtClean="0"/>
              <a:pPr/>
              <a:t>3</a:t>
            </a:fld>
            <a:endParaRPr lang="en-US" dirty="0"/>
          </a:p>
        </p:txBody>
      </p:sp>
      <p:grpSp>
        <p:nvGrpSpPr>
          <p:cNvPr id="5" name="Group 10"/>
          <p:cNvGrpSpPr/>
          <p:nvPr/>
        </p:nvGrpSpPr>
        <p:grpSpPr>
          <a:xfrm>
            <a:off x="7879080" y="0"/>
            <a:ext cx="1188720" cy="381000"/>
            <a:chOff x="7879080" y="0"/>
            <a:chExt cx="1188720" cy="381000"/>
          </a:xfrm>
        </p:grpSpPr>
        <p:sp>
          <p:nvSpPr>
            <p:cNvPr id="7" name="Flowchart: Delay 6"/>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TextBox 7"/>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sp>
        <p:nvSpPr>
          <p:cNvPr id="10" name="TextBox 9"/>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LO1</a:t>
            </a:r>
            <a:endParaRPr lang="en-US" dirty="0"/>
          </a:p>
        </p:txBody>
      </p:sp>
      <p:sp>
        <p:nvSpPr>
          <p:cNvPr id="14" name="Rectangle 13"/>
          <p:cNvSpPr/>
          <p:nvPr/>
        </p:nvSpPr>
        <p:spPr>
          <a:xfrm>
            <a:off x="905435" y="4715435"/>
            <a:ext cx="2743200" cy="1097280"/>
          </a:xfrm>
          <a:prstGeom prst="rect">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0" scaled="1"/>
            <a:tileRect/>
          </a:gradFill>
        </p:spPr>
        <p:style>
          <a:lnRef idx="1">
            <a:schemeClr val="accent6"/>
          </a:lnRef>
          <a:fillRef idx="2">
            <a:schemeClr val="accent6"/>
          </a:fillRef>
          <a:effectRef idx="1">
            <a:schemeClr val="accent6"/>
          </a:effectRef>
          <a:fontRef idx="minor">
            <a:schemeClr val="dk1"/>
          </a:fontRef>
        </p:style>
        <p:txBody>
          <a:bodyPr anchor="ctr" anchorCtr="0">
            <a:noAutofit/>
          </a:bodyPr>
          <a:lstStyle/>
          <a:p>
            <a:pPr algn="ctr"/>
            <a:r>
              <a:rPr lang="en-US" sz="2000" dirty="0" smtClean="0"/>
              <a:t>Cash is recorded</a:t>
            </a:r>
            <a:br>
              <a:rPr lang="en-US" sz="2000" dirty="0" smtClean="0"/>
            </a:br>
            <a:r>
              <a:rPr lang="en-US" sz="2000" dirty="0" smtClean="0"/>
              <a:t>when</a:t>
            </a:r>
            <a:br>
              <a:rPr lang="en-US" sz="2000" dirty="0" smtClean="0"/>
            </a:br>
            <a:r>
              <a:rPr lang="en-US" sz="2000" dirty="0" smtClean="0"/>
              <a:t>received/paid.</a:t>
            </a:r>
          </a:p>
        </p:txBody>
      </p:sp>
      <p:sp>
        <p:nvSpPr>
          <p:cNvPr id="15" name="Rectangle 14"/>
          <p:cNvSpPr/>
          <p:nvPr/>
        </p:nvSpPr>
        <p:spPr>
          <a:xfrm>
            <a:off x="5486400" y="4715435"/>
            <a:ext cx="2743200" cy="1097280"/>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0" scaled="1"/>
            <a:tileRect/>
          </a:gradFill>
        </p:spPr>
        <p:style>
          <a:lnRef idx="1">
            <a:schemeClr val="accent3"/>
          </a:lnRef>
          <a:fillRef idx="2">
            <a:schemeClr val="accent3"/>
          </a:fillRef>
          <a:effectRef idx="1">
            <a:schemeClr val="accent3"/>
          </a:effectRef>
          <a:fontRef idx="minor">
            <a:schemeClr val="dk1"/>
          </a:fontRef>
        </p:style>
        <p:txBody>
          <a:bodyPr anchor="ctr" anchorCtr="0">
            <a:noAutofit/>
          </a:bodyPr>
          <a:lstStyle/>
          <a:p>
            <a:pPr algn="ctr"/>
            <a:r>
              <a:rPr lang="en-US" sz="2000" dirty="0" smtClean="0"/>
              <a:t>Revenue/Expense</a:t>
            </a:r>
            <a:br>
              <a:rPr lang="en-US" sz="2000" dirty="0" smtClean="0"/>
            </a:br>
            <a:r>
              <a:rPr lang="en-US" sz="2000" dirty="0" smtClean="0"/>
              <a:t>is recorded in a</a:t>
            </a:r>
            <a:br>
              <a:rPr lang="en-US" sz="2000" dirty="0" smtClean="0"/>
            </a:br>
            <a:r>
              <a:rPr lang="en-US" sz="2000" dirty="0" smtClean="0"/>
              <a:t>future period.</a:t>
            </a:r>
            <a:endParaRPr lang="en-US" sz="2000" dirty="0"/>
          </a:p>
        </p:txBody>
      </p:sp>
      <p:sp>
        <p:nvSpPr>
          <p:cNvPr id="16" name="Rectangle 15"/>
          <p:cNvSpPr/>
          <p:nvPr/>
        </p:nvSpPr>
        <p:spPr>
          <a:xfrm>
            <a:off x="3944711" y="4343400"/>
            <a:ext cx="1245854"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sz="2000" dirty="0" smtClean="0">
                <a:solidFill>
                  <a:schemeClr val="bg1"/>
                </a:solidFill>
              </a:rPr>
              <a:t>DEFERRAL</a:t>
            </a:r>
            <a:endParaRPr lang="en-US" dirty="0">
              <a:solidFill>
                <a:schemeClr val="bg1"/>
              </a:solidFill>
            </a:endParaRPr>
          </a:p>
        </p:txBody>
      </p:sp>
      <p:cxnSp>
        <p:nvCxnSpPr>
          <p:cNvPr id="18" name="Straight Arrow Connector 17"/>
          <p:cNvCxnSpPr/>
          <p:nvPr/>
        </p:nvCxnSpPr>
        <p:spPr>
          <a:xfrm>
            <a:off x="3657600" y="5257800"/>
            <a:ext cx="1828800" cy="0"/>
          </a:xfrm>
          <a:prstGeom prst="straightConnector1">
            <a:avLst/>
          </a:prstGeom>
          <a:ln w="57150">
            <a:solidFill>
              <a:schemeClr val="accent1"/>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Reversing Entry for Accrued Interest Income</a:t>
            </a:r>
            <a:endParaRPr lang="en-US" dirty="0"/>
          </a:p>
        </p:txBody>
      </p:sp>
      <p:sp>
        <p:nvSpPr>
          <p:cNvPr id="25" name="Content Placeholder 24"/>
          <p:cNvSpPr>
            <a:spLocks noGrp="1"/>
          </p:cNvSpPr>
          <p:nvPr>
            <p:ph idx="1"/>
          </p:nvPr>
        </p:nvSpPr>
        <p:spPr/>
        <p:txBody>
          <a:bodyPr/>
          <a:lstStyle/>
          <a:p>
            <a:r>
              <a:rPr lang="en-US" dirty="0" smtClean="0"/>
              <a:t>An entry made at the beginning of one fiscal period to reverse an adjusting entry made in the previous fiscal period is called a </a:t>
            </a:r>
            <a:r>
              <a:rPr lang="en-US" b="1" dirty="0" smtClean="0">
                <a:solidFill>
                  <a:srgbClr val="1376B9"/>
                </a:solidFill>
              </a:rPr>
              <a:t>reversing entry</a:t>
            </a:r>
            <a:r>
              <a:rPr lang="en-US" dirty="0" smtClean="0"/>
              <a:t>.</a:t>
            </a:r>
            <a:endParaRPr lang="en-US" dirty="0"/>
          </a:p>
        </p:txBody>
      </p:sp>
      <p:sp>
        <p:nvSpPr>
          <p:cNvPr id="4" name="Slide Number Placeholder 3"/>
          <p:cNvSpPr>
            <a:spLocks noGrp="1"/>
          </p:cNvSpPr>
          <p:nvPr>
            <p:ph type="sldNum" sz="quarter" idx="12"/>
          </p:nvPr>
        </p:nvSpPr>
        <p:spPr/>
        <p:txBody>
          <a:bodyPr/>
          <a:lstStyle/>
          <a:p>
            <a:r>
              <a:rPr lang="en-US" dirty="0" smtClean="0"/>
              <a:t>SLIDE </a:t>
            </a:r>
            <a:fld id="{FCD2455E-EC1D-45EA-B6B2-90AB88848CFD}" type="slidenum">
              <a:rPr lang="en-US" smtClean="0"/>
              <a:pPr/>
              <a:t>4</a:t>
            </a:fld>
            <a:endParaRPr lang="en-US" dirty="0"/>
          </a:p>
        </p:txBody>
      </p:sp>
      <p:sp>
        <p:nvSpPr>
          <p:cNvPr id="11" name="TextBox 10"/>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LO1</a:t>
            </a:r>
            <a:endParaRPr lang="en-US" dirty="0"/>
          </a:p>
        </p:txBody>
      </p:sp>
      <p:grpSp>
        <p:nvGrpSpPr>
          <p:cNvPr id="12" name="Group 11"/>
          <p:cNvGrpSpPr/>
          <p:nvPr/>
        </p:nvGrpSpPr>
        <p:grpSpPr>
          <a:xfrm>
            <a:off x="7879080" y="0"/>
            <a:ext cx="1188720" cy="381000"/>
            <a:chOff x="7879080" y="0"/>
            <a:chExt cx="1188720" cy="381000"/>
          </a:xfrm>
        </p:grpSpPr>
        <p:sp>
          <p:nvSpPr>
            <p:cNvPr id="13" name="Flowchart: Delay 12"/>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4" name="TextBox 13"/>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grpSp>
        <p:nvGrpSpPr>
          <p:cNvPr id="46" name="Group 45"/>
          <p:cNvGrpSpPr/>
          <p:nvPr/>
        </p:nvGrpSpPr>
        <p:grpSpPr>
          <a:xfrm>
            <a:off x="1981200" y="5136188"/>
            <a:ext cx="5330415" cy="920950"/>
            <a:chOff x="1981200" y="5257800"/>
            <a:chExt cx="5330415" cy="920950"/>
          </a:xfrm>
        </p:grpSpPr>
        <p:sp>
          <p:nvSpPr>
            <p:cNvPr id="30" name="Rectangle 29"/>
            <p:cNvSpPr/>
            <p:nvPr/>
          </p:nvSpPr>
          <p:spPr>
            <a:xfrm>
              <a:off x="4568415" y="5592934"/>
              <a:ext cx="2743200" cy="338554"/>
            </a:xfrm>
            <a:prstGeom prst="rect">
              <a:avLst/>
            </a:prstGeom>
          </p:spPr>
          <p:txBody>
            <a:bodyPr wrap="square">
              <a:spAutoFit/>
            </a:bodyPr>
            <a:lstStyle/>
            <a:p>
              <a:pPr>
                <a:tabLst>
                  <a:tab pos="2170113" algn="dec"/>
                </a:tabLst>
              </a:pPr>
              <a:r>
                <a:rPr lang="en-US" sz="1600" dirty="0" smtClean="0"/>
                <a:t>Jan. 1 Rev.	175.00</a:t>
              </a:r>
            </a:p>
          </p:txBody>
        </p:sp>
        <p:sp>
          <p:nvSpPr>
            <p:cNvPr id="32" name="Rectangle 31"/>
            <p:cNvSpPr/>
            <p:nvPr/>
          </p:nvSpPr>
          <p:spPr>
            <a:xfrm>
              <a:off x="2057400" y="5257800"/>
              <a:ext cx="5029200" cy="338554"/>
            </a:xfrm>
            <a:prstGeom prst="rect">
              <a:avLst/>
            </a:prstGeom>
          </p:spPr>
          <p:txBody>
            <a:bodyPr wrap="square">
              <a:spAutoFit/>
            </a:bodyPr>
            <a:lstStyle/>
            <a:p>
              <a:pPr algn="ctr"/>
              <a:r>
                <a:rPr lang="en-US" sz="1600" dirty="0" smtClean="0"/>
                <a:t>Interest Receivable</a:t>
              </a:r>
            </a:p>
          </p:txBody>
        </p:sp>
        <p:cxnSp>
          <p:nvCxnSpPr>
            <p:cNvPr id="33" name="Straight Connector 32"/>
            <p:cNvCxnSpPr/>
            <p:nvPr/>
          </p:nvCxnSpPr>
          <p:spPr>
            <a:xfrm flipH="1">
              <a:off x="2057400" y="5611869"/>
              <a:ext cx="502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68416" y="5611869"/>
              <a:ext cx="0" cy="548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981200" y="5593975"/>
              <a:ext cx="2743200" cy="584775"/>
            </a:xfrm>
            <a:prstGeom prst="rect">
              <a:avLst/>
            </a:prstGeom>
          </p:spPr>
          <p:txBody>
            <a:bodyPr wrap="square">
              <a:spAutoFit/>
            </a:bodyPr>
            <a:lstStyle/>
            <a:p>
              <a:pPr>
                <a:tabLst>
                  <a:tab pos="2062163" algn="dec"/>
                </a:tabLst>
              </a:pPr>
              <a:r>
                <a:rPr lang="en-US" sz="1600" dirty="0" smtClean="0">
                  <a:solidFill>
                    <a:schemeClr val="bg1">
                      <a:lumMod val="50000"/>
                    </a:schemeClr>
                  </a:solidFill>
                </a:rPr>
                <a:t>Dec. 31 Adj.	175.00</a:t>
              </a:r>
            </a:p>
            <a:p>
              <a:pPr>
                <a:tabLst>
                  <a:tab pos="2062163" algn="dec"/>
                </a:tabLst>
              </a:pPr>
              <a:r>
                <a:rPr lang="en-US" sz="1600" i="1" dirty="0" smtClean="0"/>
                <a:t>(New Bal.	0.00)</a:t>
              </a:r>
            </a:p>
          </p:txBody>
        </p:sp>
      </p:grpSp>
      <p:grpSp>
        <p:nvGrpSpPr>
          <p:cNvPr id="45" name="Group 44"/>
          <p:cNvGrpSpPr/>
          <p:nvPr/>
        </p:nvGrpSpPr>
        <p:grpSpPr>
          <a:xfrm>
            <a:off x="1981200" y="3657600"/>
            <a:ext cx="5333999" cy="1275421"/>
            <a:chOff x="1981200" y="3779212"/>
            <a:chExt cx="5333999" cy="1275421"/>
          </a:xfrm>
        </p:grpSpPr>
        <p:sp>
          <p:nvSpPr>
            <p:cNvPr id="36" name="Rectangle 35"/>
            <p:cNvSpPr/>
            <p:nvPr/>
          </p:nvSpPr>
          <p:spPr>
            <a:xfrm>
              <a:off x="1981200" y="4136661"/>
              <a:ext cx="2743200" cy="830997"/>
            </a:xfrm>
            <a:prstGeom prst="rect">
              <a:avLst/>
            </a:prstGeom>
          </p:spPr>
          <p:txBody>
            <a:bodyPr wrap="square">
              <a:spAutoFit/>
            </a:bodyPr>
            <a:lstStyle/>
            <a:p>
              <a:pPr>
                <a:tabLst>
                  <a:tab pos="2062163" algn="dec"/>
                </a:tabLst>
              </a:pPr>
              <a:r>
                <a:rPr lang="en-US" sz="1600" dirty="0" smtClean="0">
                  <a:solidFill>
                    <a:schemeClr val="bg1">
                      <a:lumMod val="50000"/>
                    </a:schemeClr>
                  </a:solidFill>
                </a:rPr>
                <a:t>Dec. 31 Closing	2,512.80</a:t>
              </a:r>
            </a:p>
            <a:p>
              <a:pPr>
                <a:tabLst>
                  <a:tab pos="2062163" algn="dec"/>
                </a:tabLst>
              </a:pPr>
              <a:r>
                <a:rPr lang="en-US" sz="1600" dirty="0" smtClean="0"/>
                <a:t>Jan. 1 Rev.	175.00</a:t>
              </a:r>
            </a:p>
            <a:p>
              <a:pPr>
                <a:tabLst>
                  <a:tab pos="2062163" algn="dec"/>
                </a:tabLst>
              </a:pPr>
              <a:r>
                <a:rPr lang="en-US" sz="1600" i="1" dirty="0" smtClean="0"/>
                <a:t>(New Bal.	175.00)</a:t>
              </a:r>
            </a:p>
          </p:txBody>
        </p:sp>
        <p:sp>
          <p:nvSpPr>
            <p:cNvPr id="38" name="Rectangle 37"/>
            <p:cNvSpPr/>
            <p:nvPr/>
          </p:nvSpPr>
          <p:spPr>
            <a:xfrm>
              <a:off x="2231917" y="3779212"/>
              <a:ext cx="5029200" cy="338554"/>
            </a:xfrm>
            <a:prstGeom prst="rect">
              <a:avLst/>
            </a:prstGeom>
          </p:spPr>
          <p:txBody>
            <a:bodyPr wrap="square">
              <a:spAutoFit/>
            </a:bodyPr>
            <a:lstStyle/>
            <a:p>
              <a:pPr algn="ctr"/>
              <a:r>
                <a:rPr lang="en-US" sz="1600" dirty="0" smtClean="0"/>
                <a:t>Interest Income</a:t>
              </a:r>
            </a:p>
          </p:txBody>
        </p:sp>
        <p:cxnSp>
          <p:nvCxnSpPr>
            <p:cNvPr id="39" name="Straight Connector 38"/>
            <p:cNvCxnSpPr/>
            <p:nvPr/>
          </p:nvCxnSpPr>
          <p:spPr>
            <a:xfrm flipH="1">
              <a:off x="2057400" y="4140233"/>
              <a:ext cx="512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68416" y="4140233"/>
              <a:ext cx="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571999" y="4141695"/>
              <a:ext cx="2743200" cy="584775"/>
            </a:xfrm>
            <a:prstGeom prst="rect">
              <a:avLst/>
            </a:prstGeom>
          </p:spPr>
          <p:txBody>
            <a:bodyPr wrap="square">
              <a:spAutoFit/>
            </a:bodyPr>
            <a:lstStyle/>
            <a:p>
              <a:pPr>
                <a:tabLst>
                  <a:tab pos="2170113" algn="dec"/>
                </a:tabLst>
              </a:pPr>
              <a:r>
                <a:rPr lang="en-US" sz="1600" dirty="0" smtClean="0">
                  <a:solidFill>
                    <a:schemeClr val="bg1">
                      <a:lumMod val="50000"/>
                    </a:schemeClr>
                  </a:solidFill>
                </a:rPr>
                <a:t>Dec. 31 </a:t>
              </a:r>
              <a:r>
                <a:rPr lang="en-US" sz="1600" dirty="0" err="1" smtClean="0">
                  <a:solidFill>
                    <a:schemeClr val="bg1">
                      <a:lumMod val="50000"/>
                    </a:schemeClr>
                  </a:solidFill>
                </a:rPr>
                <a:t>Unadj</a:t>
              </a:r>
              <a:r>
                <a:rPr lang="en-US" sz="1600" dirty="0" smtClean="0">
                  <a:solidFill>
                    <a:schemeClr val="bg1">
                      <a:lumMod val="50000"/>
                    </a:schemeClr>
                  </a:solidFill>
                </a:rPr>
                <a:t>. Bal.	2,337.80</a:t>
              </a:r>
            </a:p>
            <a:p>
              <a:pPr>
                <a:tabLst>
                  <a:tab pos="2170113" algn="dec"/>
                </a:tabLst>
              </a:pPr>
              <a:r>
                <a:rPr lang="en-US" sz="1600" dirty="0" smtClean="0"/>
                <a:t>Dec. 31 Adj.	175.00</a:t>
              </a:r>
            </a:p>
          </p:txBody>
        </p:sp>
      </p:grpSp>
      <p:sp>
        <p:nvSpPr>
          <p:cNvPr id="43" name="Down Arrow 42"/>
          <p:cNvSpPr/>
          <p:nvPr/>
        </p:nvSpPr>
        <p:spPr>
          <a:xfrm>
            <a:off x="3383280" y="4374188"/>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4" name="Down Arrow 43"/>
          <p:cNvSpPr/>
          <p:nvPr/>
        </p:nvSpPr>
        <p:spPr>
          <a:xfrm>
            <a:off x="5745480" y="5562908"/>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up)">
                                      <p:cBhvr>
                                        <p:cTn id="16" dur="500"/>
                                        <p:tgtEl>
                                          <p:spTgt spid="46"/>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up)">
                                      <p:cBhvr>
                                        <p:cTn id="2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Reversing Entry for Accrued Interest Income</a:t>
            </a:r>
            <a:endParaRPr lang="en-US" dirty="0"/>
          </a:p>
        </p:txBody>
      </p:sp>
      <p:sp>
        <p:nvSpPr>
          <p:cNvPr id="4" name="Slide Number Placeholder 3"/>
          <p:cNvSpPr>
            <a:spLocks noGrp="1"/>
          </p:cNvSpPr>
          <p:nvPr>
            <p:ph type="sldNum" sz="quarter" idx="12"/>
          </p:nvPr>
        </p:nvSpPr>
        <p:spPr/>
        <p:txBody>
          <a:bodyPr/>
          <a:lstStyle/>
          <a:p>
            <a:r>
              <a:rPr lang="en-US" dirty="0" smtClean="0"/>
              <a:t>SLIDE </a:t>
            </a:r>
            <a:fld id="{FCD2455E-EC1D-45EA-B6B2-90AB88848CFD}" type="slidenum">
              <a:rPr lang="en-US" smtClean="0"/>
              <a:pPr/>
              <a:t>5</a:t>
            </a:fld>
            <a:endParaRPr lang="en-US" dirty="0"/>
          </a:p>
        </p:txBody>
      </p:sp>
      <p:pic>
        <p:nvPicPr>
          <p:cNvPr id="8" name="Picture 7" descr="Chapter 21_Page 649_1.jpg"/>
          <p:cNvPicPr>
            <a:picLocks noChangeAspect="1"/>
          </p:cNvPicPr>
          <p:nvPr/>
        </p:nvPicPr>
        <p:blipFill>
          <a:blip r:embed="rId2" cstate="print"/>
          <a:stretch>
            <a:fillRect/>
          </a:stretch>
        </p:blipFill>
        <p:spPr>
          <a:xfrm>
            <a:off x="914400" y="1600200"/>
            <a:ext cx="7315200" cy="1889256"/>
          </a:xfrm>
          <a:prstGeom prst="rect">
            <a:avLst/>
          </a:prstGeom>
        </p:spPr>
      </p:pic>
      <p:pic>
        <p:nvPicPr>
          <p:cNvPr id="10" name="Picture 9" descr="Chapter 21_Page 649_2.jpg"/>
          <p:cNvPicPr>
            <a:picLocks noChangeAspect="1"/>
          </p:cNvPicPr>
          <p:nvPr/>
        </p:nvPicPr>
        <p:blipFill>
          <a:blip r:embed="rId3" cstate="print"/>
          <a:stretch>
            <a:fillRect/>
          </a:stretch>
        </p:blipFill>
        <p:spPr>
          <a:xfrm>
            <a:off x="914400" y="4195997"/>
            <a:ext cx="7315200" cy="1671403"/>
          </a:xfrm>
          <a:prstGeom prst="rect">
            <a:avLst/>
          </a:prstGeom>
        </p:spPr>
      </p:pic>
      <p:sp>
        <p:nvSpPr>
          <p:cNvPr id="11" name="TextBox 10"/>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LO1</a:t>
            </a:r>
            <a:endParaRPr lang="en-US" dirty="0"/>
          </a:p>
        </p:txBody>
      </p:sp>
      <p:grpSp>
        <p:nvGrpSpPr>
          <p:cNvPr id="2" name="Group 11"/>
          <p:cNvGrpSpPr/>
          <p:nvPr/>
        </p:nvGrpSpPr>
        <p:grpSpPr>
          <a:xfrm>
            <a:off x="7879080" y="0"/>
            <a:ext cx="1188720" cy="381000"/>
            <a:chOff x="7879080" y="0"/>
            <a:chExt cx="1188720" cy="381000"/>
          </a:xfrm>
        </p:grpSpPr>
        <p:sp>
          <p:nvSpPr>
            <p:cNvPr id="13" name="Flowchart: Delay 12"/>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4" name="TextBox 13"/>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grpSp>
        <p:nvGrpSpPr>
          <p:cNvPr id="3" name="Group 14"/>
          <p:cNvGrpSpPr/>
          <p:nvPr/>
        </p:nvGrpSpPr>
        <p:grpSpPr>
          <a:xfrm>
            <a:off x="4191000" y="5638799"/>
            <a:ext cx="3200400" cy="762001"/>
            <a:chOff x="-2254783" y="5627131"/>
            <a:chExt cx="3200400" cy="762001"/>
          </a:xfrm>
        </p:grpSpPr>
        <p:grpSp>
          <p:nvGrpSpPr>
            <p:cNvPr id="6" name="Group 10"/>
            <p:cNvGrpSpPr/>
            <p:nvPr/>
          </p:nvGrpSpPr>
          <p:grpSpPr>
            <a:xfrm>
              <a:off x="304800" y="5627131"/>
              <a:ext cx="640817" cy="762001"/>
              <a:chOff x="5181600" y="2651759"/>
              <a:chExt cx="640817" cy="762001"/>
            </a:xfrm>
          </p:grpSpPr>
          <p:sp>
            <p:nvSpPr>
              <p:cNvPr id="18" name="Line 20"/>
              <p:cNvSpPr>
                <a:spLocks noChangeShapeType="1"/>
              </p:cNvSpPr>
              <p:nvPr/>
            </p:nvSpPr>
            <p:spPr bwMode="auto">
              <a:xfrm flipH="1">
                <a:off x="5360895" y="2651759"/>
                <a:ext cx="461522" cy="580015"/>
              </a:xfrm>
              <a:prstGeom prst="line">
                <a:avLst/>
              </a:prstGeom>
              <a:noFill/>
              <a:ln w="38100">
                <a:solidFill>
                  <a:srgbClr val="00B0F0"/>
                </a:solidFill>
                <a:round/>
                <a:headEnd type="triangle" w="med" len="med"/>
                <a:tailEnd/>
              </a:ln>
              <a:effectLst/>
            </p:spPr>
            <p:txBody>
              <a:bodyPr/>
              <a:lstStyle/>
              <a:p>
                <a:endParaRPr lang="en-US" dirty="0"/>
              </a:p>
            </p:txBody>
          </p:sp>
          <p:sp>
            <p:nvSpPr>
              <p:cNvPr id="19"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3</a:t>
                </a:r>
              </a:p>
            </p:txBody>
          </p:sp>
        </p:grpSp>
        <p:sp>
          <p:nvSpPr>
            <p:cNvPr id="17" name="TextBox 16"/>
            <p:cNvSpPr txBox="1"/>
            <p:nvPr/>
          </p:nvSpPr>
          <p:spPr>
            <a:xfrm>
              <a:off x="-2254783" y="6019800"/>
              <a:ext cx="2586157" cy="369332"/>
            </a:xfrm>
            <a:prstGeom prst="rect">
              <a:avLst/>
            </a:prstGeom>
            <a:noFill/>
          </p:spPr>
          <p:txBody>
            <a:bodyPr wrap="none" rtlCol="0">
              <a:spAutoFit/>
            </a:bodyPr>
            <a:lstStyle/>
            <a:p>
              <a:r>
                <a:rPr lang="en-US" dirty="0" smtClean="0"/>
                <a:t>Credit Interest Receivable</a:t>
              </a:r>
            </a:p>
          </p:txBody>
        </p:sp>
      </p:grpSp>
      <p:grpSp>
        <p:nvGrpSpPr>
          <p:cNvPr id="7" name="Group 19"/>
          <p:cNvGrpSpPr/>
          <p:nvPr/>
        </p:nvGrpSpPr>
        <p:grpSpPr>
          <a:xfrm>
            <a:off x="1895856" y="3704215"/>
            <a:ext cx="2218290" cy="1401184"/>
            <a:chOff x="1539240" y="6019800"/>
            <a:chExt cx="2218290" cy="1401184"/>
          </a:xfrm>
        </p:grpSpPr>
        <p:grpSp>
          <p:nvGrpSpPr>
            <p:cNvPr id="12" name="Group 14"/>
            <p:cNvGrpSpPr/>
            <p:nvPr/>
          </p:nvGrpSpPr>
          <p:grpSpPr>
            <a:xfrm>
              <a:off x="1539240" y="6019800"/>
              <a:ext cx="847343" cy="1401184"/>
              <a:chOff x="5181600" y="3048000"/>
              <a:chExt cx="847343" cy="1401184"/>
            </a:xfrm>
          </p:grpSpPr>
          <p:sp>
            <p:nvSpPr>
              <p:cNvPr id="23" name="Line 20"/>
              <p:cNvSpPr>
                <a:spLocks noChangeShapeType="1"/>
              </p:cNvSpPr>
              <p:nvPr/>
            </p:nvSpPr>
            <p:spPr bwMode="auto">
              <a:xfrm flipH="1" flipV="1">
                <a:off x="5360894" y="3261359"/>
                <a:ext cx="668049" cy="1187825"/>
              </a:xfrm>
              <a:prstGeom prst="line">
                <a:avLst/>
              </a:prstGeom>
              <a:noFill/>
              <a:ln w="38100">
                <a:solidFill>
                  <a:srgbClr val="00B0F0"/>
                </a:solidFill>
                <a:round/>
                <a:headEnd type="triangle" w="med" len="med"/>
                <a:tailEnd/>
              </a:ln>
              <a:effectLst/>
            </p:spPr>
            <p:txBody>
              <a:bodyPr/>
              <a:lstStyle/>
              <a:p>
                <a:endParaRPr lang="en-US" dirty="0"/>
              </a:p>
            </p:txBody>
          </p:sp>
          <p:sp>
            <p:nvSpPr>
              <p:cNvPr id="24"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1</a:t>
                </a:r>
              </a:p>
            </p:txBody>
          </p:sp>
        </p:grpSp>
        <p:sp>
          <p:nvSpPr>
            <p:cNvPr id="22" name="TextBox 21"/>
            <p:cNvSpPr txBox="1"/>
            <p:nvPr/>
          </p:nvSpPr>
          <p:spPr>
            <a:xfrm>
              <a:off x="1878105" y="6019800"/>
              <a:ext cx="1879425" cy="369332"/>
            </a:xfrm>
            <a:prstGeom prst="rect">
              <a:avLst/>
            </a:prstGeom>
            <a:noFill/>
          </p:spPr>
          <p:txBody>
            <a:bodyPr wrap="none" rtlCol="0">
              <a:spAutoFit/>
            </a:bodyPr>
            <a:lstStyle/>
            <a:p>
              <a:r>
                <a:rPr lang="en-US" dirty="0" smtClean="0"/>
                <a:t>Write the heading</a:t>
              </a:r>
              <a:endParaRPr lang="en-US" dirty="0">
                <a:solidFill>
                  <a:srgbClr val="0070C0"/>
                </a:solidFill>
              </a:endParaRPr>
            </a:p>
          </p:txBody>
        </p:sp>
      </p:grpSp>
      <p:grpSp>
        <p:nvGrpSpPr>
          <p:cNvPr id="25" name="Group 19"/>
          <p:cNvGrpSpPr/>
          <p:nvPr/>
        </p:nvGrpSpPr>
        <p:grpSpPr>
          <a:xfrm>
            <a:off x="5486400" y="3704215"/>
            <a:ext cx="2560050" cy="1629784"/>
            <a:chOff x="1539240" y="6019800"/>
            <a:chExt cx="2560050" cy="1629784"/>
          </a:xfrm>
        </p:grpSpPr>
        <p:grpSp>
          <p:nvGrpSpPr>
            <p:cNvPr id="26" name="Group 14"/>
            <p:cNvGrpSpPr/>
            <p:nvPr/>
          </p:nvGrpSpPr>
          <p:grpSpPr>
            <a:xfrm>
              <a:off x="1539240" y="6019800"/>
              <a:ext cx="990599" cy="1629784"/>
              <a:chOff x="5181600" y="3048000"/>
              <a:chExt cx="990599" cy="1629784"/>
            </a:xfrm>
          </p:grpSpPr>
          <p:sp>
            <p:nvSpPr>
              <p:cNvPr id="28" name="Line 20"/>
              <p:cNvSpPr>
                <a:spLocks noChangeShapeType="1"/>
              </p:cNvSpPr>
              <p:nvPr/>
            </p:nvSpPr>
            <p:spPr bwMode="auto">
              <a:xfrm flipH="1" flipV="1">
                <a:off x="5360894" y="3261359"/>
                <a:ext cx="811305" cy="1416425"/>
              </a:xfrm>
              <a:prstGeom prst="line">
                <a:avLst/>
              </a:prstGeom>
              <a:noFill/>
              <a:ln w="38100">
                <a:solidFill>
                  <a:srgbClr val="00B0F0"/>
                </a:solidFill>
                <a:round/>
                <a:headEnd type="triangle" w="med" len="med"/>
                <a:tailEnd/>
              </a:ln>
              <a:effectLst/>
            </p:spPr>
            <p:txBody>
              <a:bodyPr/>
              <a:lstStyle/>
              <a:p>
                <a:endParaRPr lang="en-US" dirty="0"/>
              </a:p>
            </p:txBody>
          </p:sp>
          <p:sp>
            <p:nvSpPr>
              <p:cNvPr id="29"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2</a:t>
                </a:r>
              </a:p>
            </p:txBody>
          </p:sp>
        </p:grpSp>
        <p:sp>
          <p:nvSpPr>
            <p:cNvPr id="27" name="TextBox 26"/>
            <p:cNvSpPr txBox="1"/>
            <p:nvPr/>
          </p:nvSpPr>
          <p:spPr>
            <a:xfrm>
              <a:off x="1878105" y="6019800"/>
              <a:ext cx="2221185" cy="369332"/>
            </a:xfrm>
            <a:prstGeom prst="rect">
              <a:avLst/>
            </a:prstGeom>
            <a:noFill/>
          </p:spPr>
          <p:txBody>
            <a:bodyPr wrap="none" rtlCol="0">
              <a:spAutoFit/>
            </a:bodyPr>
            <a:lstStyle/>
            <a:p>
              <a:r>
                <a:rPr lang="en-US" dirty="0" smtClean="0"/>
                <a:t>Debit Interest Income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3940283" y="1371600"/>
            <a:ext cx="5029200" cy="640056"/>
            <a:chOff x="2057400" y="5337573"/>
            <a:chExt cx="5029200" cy="640056"/>
          </a:xfrm>
        </p:grpSpPr>
        <p:sp>
          <p:nvSpPr>
            <p:cNvPr id="39" name="Rectangle 38"/>
            <p:cNvSpPr/>
            <p:nvPr/>
          </p:nvSpPr>
          <p:spPr>
            <a:xfrm>
              <a:off x="4568416" y="5592934"/>
              <a:ext cx="2468879" cy="307777"/>
            </a:xfrm>
            <a:prstGeom prst="rect">
              <a:avLst/>
            </a:prstGeom>
          </p:spPr>
          <p:txBody>
            <a:bodyPr wrap="square">
              <a:spAutoFit/>
            </a:bodyPr>
            <a:lstStyle/>
            <a:p>
              <a:pPr>
                <a:tabLst>
                  <a:tab pos="1920240" algn="dec"/>
                </a:tabLst>
              </a:pPr>
              <a:endParaRPr lang="en-US" sz="1400" dirty="0" smtClean="0"/>
            </a:p>
          </p:txBody>
        </p:sp>
        <p:sp>
          <p:nvSpPr>
            <p:cNvPr id="40" name="Rectangle 39"/>
            <p:cNvSpPr/>
            <p:nvPr/>
          </p:nvSpPr>
          <p:spPr>
            <a:xfrm>
              <a:off x="2057400" y="5337573"/>
              <a:ext cx="5029200" cy="307777"/>
            </a:xfrm>
            <a:prstGeom prst="rect">
              <a:avLst/>
            </a:prstGeom>
          </p:spPr>
          <p:txBody>
            <a:bodyPr wrap="square">
              <a:spAutoFit/>
            </a:bodyPr>
            <a:lstStyle/>
            <a:p>
              <a:pPr algn="ctr"/>
              <a:r>
                <a:rPr lang="en-US" sz="1400" dirty="0" smtClean="0"/>
                <a:t>Cash</a:t>
              </a:r>
            </a:p>
          </p:txBody>
        </p:sp>
        <p:cxnSp>
          <p:nvCxnSpPr>
            <p:cNvPr id="41" name="Straight Connector 40"/>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68416" y="5611869"/>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200835" y="5593975"/>
              <a:ext cx="2468879" cy="307777"/>
            </a:xfrm>
            <a:prstGeom prst="rect">
              <a:avLst/>
            </a:prstGeom>
          </p:spPr>
          <p:txBody>
            <a:bodyPr wrap="square">
              <a:spAutoFit/>
            </a:bodyPr>
            <a:lstStyle/>
            <a:p>
              <a:pPr>
                <a:tabLst>
                  <a:tab pos="1920240" algn="dec"/>
                </a:tabLst>
              </a:pPr>
              <a:r>
                <a:rPr lang="en-US" sz="1400" dirty="0" smtClean="0"/>
                <a:t>Jan. 30	15,262.50</a:t>
              </a:r>
            </a:p>
          </p:txBody>
        </p:sp>
      </p:grpSp>
      <p:sp>
        <p:nvSpPr>
          <p:cNvPr id="2" name="Title 1"/>
          <p:cNvSpPr>
            <a:spLocks noGrp="1"/>
          </p:cNvSpPr>
          <p:nvPr>
            <p:ph type="title"/>
          </p:nvPr>
        </p:nvSpPr>
        <p:spPr/>
        <p:txBody>
          <a:bodyPr>
            <a:normAutofit fontScale="90000"/>
          </a:bodyPr>
          <a:lstStyle/>
          <a:p>
            <a:r>
              <a:rPr lang="en-US" dirty="0" smtClean="0"/>
              <a:t>Collecting a Note Receivable with Accrued Interest</a:t>
            </a:r>
            <a:endParaRPr lang="en-US"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6</a:t>
            </a:fld>
            <a:endParaRPr lang="en-US" dirty="0"/>
          </a:p>
        </p:txBody>
      </p:sp>
      <p:sp>
        <p:nvSpPr>
          <p:cNvPr id="4" name="Rectangle 3"/>
          <p:cNvSpPr/>
          <p:nvPr/>
        </p:nvSpPr>
        <p:spPr>
          <a:xfrm>
            <a:off x="457200" y="1600200"/>
            <a:ext cx="3200400" cy="1371600"/>
          </a:xfrm>
          <a:prstGeom prst="rect">
            <a:avLst/>
          </a:prstGeom>
          <a:gradFill flip="none" rotWithShape="1">
            <a:gsLst>
              <a:gs pos="0">
                <a:schemeClr val="bg1"/>
              </a:gs>
              <a:gs pos="50000">
                <a:srgbClr val="CCECFF"/>
              </a:gs>
              <a:gs pos="100000">
                <a:schemeClr val="bg1"/>
              </a:gs>
            </a:gsLst>
            <a:lin ang="10800000" scaled="1"/>
            <a:tileRect/>
          </a:gradFill>
        </p:spPr>
        <p:txBody>
          <a:bodyPr vert="horz" wrap="square" lIns="91440" tIns="45720" rIns="91440" bIns="45720" rtlCol="0" anchor="ctr">
            <a:noAutofit/>
          </a:bodyPr>
          <a:lstStyle/>
          <a:p>
            <a:r>
              <a:rPr lang="en-US" dirty="0" smtClean="0"/>
              <a:t>January 30. Received cash for the maturity value of a 90-day, 7% note: principal, $15,000.00, plus interest, $262.50; total, $15,262.50. Receipt No. 948.</a:t>
            </a:r>
            <a:endParaRPr lang="en-US" dirty="0"/>
          </a:p>
        </p:txBody>
      </p:sp>
      <p:pic>
        <p:nvPicPr>
          <p:cNvPr id="8" name="Picture 7" descr="Chapter 21_Page 650.jpg"/>
          <p:cNvPicPr>
            <a:picLocks noChangeAspect="1"/>
          </p:cNvPicPr>
          <p:nvPr/>
        </p:nvPicPr>
        <p:blipFill>
          <a:blip r:embed="rId2" cstate="print"/>
          <a:srcRect b="13889"/>
          <a:stretch>
            <a:fillRect/>
          </a:stretch>
        </p:blipFill>
        <p:spPr>
          <a:xfrm>
            <a:off x="457200" y="4375258"/>
            <a:ext cx="8229600" cy="1568342"/>
          </a:xfrm>
          <a:prstGeom prst="rect">
            <a:avLst/>
          </a:prstGeom>
        </p:spPr>
      </p:pic>
      <p:sp>
        <p:nvSpPr>
          <p:cNvPr id="9" name="TextBox 8"/>
          <p:cNvSpPr txBox="1"/>
          <p:nvPr/>
        </p:nvSpPr>
        <p:spPr>
          <a:xfrm>
            <a:off x="8229600" y="1115568"/>
            <a:ext cx="58821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LO2</a:t>
            </a:r>
            <a:endParaRPr lang="en-US" dirty="0"/>
          </a:p>
        </p:txBody>
      </p:sp>
      <p:grpSp>
        <p:nvGrpSpPr>
          <p:cNvPr id="10" name="Group 9"/>
          <p:cNvGrpSpPr/>
          <p:nvPr/>
        </p:nvGrpSpPr>
        <p:grpSpPr>
          <a:xfrm>
            <a:off x="7879080" y="0"/>
            <a:ext cx="1188720" cy="381000"/>
            <a:chOff x="7879080" y="0"/>
            <a:chExt cx="1188720" cy="381000"/>
          </a:xfrm>
        </p:grpSpPr>
        <p:sp>
          <p:nvSpPr>
            <p:cNvPr id="11" name="Flowchart: Delay 10"/>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TextBox 11"/>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grpSp>
        <p:nvGrpSpPr>
          <p:cNvPr id="23" name="Group 14"/>
          <p:cNvGrpSpPr/>
          <p:nvPr/>
        </p:nvGrpSpPr>
        <p:grpSpPr>
          <a:xfrm>
            <a:off x="1075765" y="5791200"/>
            <a:ext cx="3021105" cy="609600"/>
            <a:chOff x="-2079259" y="5779532"/>
            <a:chExt cx="3021105" cy="609600"/>
          </a:xfrm>
        </p:grpSpPr>
        <p:grpSp>
          <p:nvGrpSpPr>
            <p:cNvPr id="24" name="Group 10"/>
            <p:cNvGrpSpPr/>
            <p:nvPr/>
          </p:nvGrpSpPr>
          <p:grpSpPr>
            <a:xfrm>
              <a:off x="304800" y="5779532"/>
              <a:ext cx="637046" cy="609600"/>
              <a:chOff x="5181600" y="2804160"/>
              <a:chExt cx="637046" cy="609600"/>
            </a:xfrm>
          </p:grpSpPr>
          <p:sp>
            <p:nvSpPr>
              <p:cNvPr id="26" name="Line 20"/>
              <p:cNvSpPr>
                <a:spLocks noChangeShapeType="1"/>
              </p:cNvSpPr>
              <p:nvPr/>
            </p:nvSpPr>
            <p:spPr bwMode="auto">
              <a:xfrm flipH="1">
                <a:off x="5360895" y="2804160"/>
                <a:ext cx="457751" cy="427614"/>
              </a:xfrm>
              <a:prstGeom prst="line">
                <a:avLst/>
              </a:prstGeom>
              <a:noFill/>
              <a:ln w="38100">
                <a:solidFill>
                  <a:srgbClr val="00B0F0"/>
                </a:solidFill>
                <a:round/>
                <a:headEnd type="triangle" w="med" len="med"/>
                <a:tailEnd/>
              </a:ln>
              <a:effectLst/>
            </p:spPr>
            <p:txBody>
              <a:bodyPr/>
              <a:lstStyle/>
              <a:p>
                <a:endParaRPr lang="en-US" dirty="0"/>
              </a:p>
            </p:txBody>
          </p:sp>
          <p:sp>
            <p:nvSpPr>
              <p:cNvPr id="27"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2</a:t>
                </a:r>
              </a:p>
            </p:txBody>
          </p:sp>
        </p:grpSp>
        <p:sp>
          <p:nvSpPr>
            <p:cNvPr id="25" name="TextBox 24"/>
            <p:cNvSpPr txBox="1"/>
            <p:nvPr/>
          </p:nvSpPr>
          <p:spPr>
            <a:xfrm>
              <a:off x="-2079259" y="6019800"/>
              <a:ext cx="2353786" cy="369332"/>
            </a:xfrm>
            <a:prstGeom prst="rect">
              <a:avLst/>
            </a:prstGeom>
            <a:noFill/>
          </p:spPr>
          <p:txBody>
            <a:bodyPr wrap="none" rtlCol="0">
              <a:spAutoFit/>
            </a:bodyPr>
            <a:lstStyle/>
            <a:p>
              <a:r>
                <a:rPr lang="en-US" dirty="0" smtClean="0"/>
                <a:t>Credit for Total Interest</a:t>
              </a:r>
            </a:p>
          </p:txBody>
        </p:sp>
      </p:grpSp>
      <p:grpSp>
        <p:nvGrpSpPr>
          <p:cNvPr id="28" name="Group 19"/>
          <p:cNvGrpSpPr/>
          <p:nvPr/>
        </p:nvGrpSpPr>
        <p:grpSpPr>
          <a:xfrm>
            <a:off x="1188928" y="3994258"/>
            <a:ext cx="2925871" cy="1523999"/>
            <a:chOff x="-386890" y="6019800"/>
            <a:chExt cx="2925871" cy="1523999"/>
          </a:xfrm>
        </p:grpSpPr>
        <p:grpSp>
          <p:nvGrpSpPr>
            <p:cNvPr id="29" name="Group 14"/>
            <p:cNvGrpSpPr/>
            <p:nvPr/>
          </p:nvGrpSpPr>
          <p:grpSpPr>
            <a:xfrm>
              <a:off x="1539240" y="6019800"/>
              <a:ext cx="999741" cy="1523999"/>
              <a:chOff x="5181600" y="3048000"/>
              <a:chExt cx="999741" cy="1523999"/>
            </a:xfrm>
          </p:grpSpPr>
          <p:sp>
            <p:nvSpPr>
              <p:cNvPr id="31" name="Line 20"/>
              <p:cNvSpPr>
                <a:spLocks noChangeShapeType="1"/>
              </p:cNvSpPr>
              <p:nvPr/>
            </p:nvSpPr>
            <p:spPr bwMode="auto">
              <a:xfrm flipH="1" flipV="1">
                <a:off x="5360892" y="3261357"/>
                <a:ext cx="820449" cy="1310642"/>
              </a:xfrm>
              <a:prstGeom prst="line">
                <a:avLst/>
              </a:prstGeom>
              <a:noFill/>
              <a:ln w="38100">
                <a:solidFill>
                  <a:srgbClr val="00B0F0"/>
                </a:solidFill>
                <a:round/>
                <a:headEnd type="triangle" w="med" len="med"/>
                <a:tailEnd/>
              </a:ln>
              <a:effectLst/>
            </p:spPr>
            <p:txBody>
              <a:bodyPr/>
              <a:lstStyle/>
              <a:p>
                <a:endParaRPr lang="en-US" dirty="0"/>
              </a:p>
            </p:txBody>
          </p:sp>
          <p:sp>
            <p:nvSpPr>
              <p:cNvPr id="32"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1</a:t>
                </a:r>
              </a:p>
            </p:txBody>
          </p:sp>
        </p:grpSp>
        <p:sp>
          <p:nvSpPr>
            <p:cNvPr id="30" name="TextBox 29"/>
            <p:cNvSpPr txBox="1"/>
            <p:nvPr/>
          </p:nvSpPr>
          <p:spPr>
            <a:xfrm>
              <a:off x="-386890" y="6019800"/>
              <a:ext cx="1935273" cy="369332"/>
            </a:xfrm>
            <a:prstGeom prst="rect">
              <a:avLst/>
            </a:prstGeom>
            <a:noFill/>
          </p:spPr>
          <p:txBody>
            <a:bodyPr wrap="none" rtlCol="0">
              <a:spAutoFit/>
            </a:bodyPr>
            <a:lstStyle/>
            <a:p>
              <a:r>
                <a:rPr lang="en-US" dirty="0" smtClean="0"/>
                <a:t>Credit for Principal</a:t>
              </a:r>
              <a:endParaRPr lang="en-US" dirty="0">
                <a:solidFill>
                  <a:srgbClr val="0070C0"/>
                </a:solidFill>
              </a:endParaRPr>
            </a:p>
          </p:txBody>
        </p:sp>
      </p:grpSp>
      <p:grpSp>
        <p:nvGrpSpPr>
          <p:cNvPr id="33" name="Group 19"/>
          <p:cNvGrpSpPr/>
          <p:nvPr/>
        </p:nvGrpSpPr>
        <p:grpSpPr>
          <a:xfrm>
            <a:off x="4807147" y="5638800"/>
            <a:ext cx="3117652" cy="763778"/>
            <a:chOff x="-919511" y="5625354"/>
            <a:chExt cx="3117652" cy="763778"/>
          </a:xfrm>
        </p:grpSpPr>
        <p:grpSp>
          <p:nvGrpSpPr>
            <p:cNvPr id="34" name="Group 14"/>
            <p:cNvGrpSpPr/>
            <p:nvPr/>
          </p:nvGrpSpPr>
          <p:grpSpPr>
            <a:xfrm>
              <a:off x="1539240" y="5625354"/>
              <a:ext cx="658901" cy="760206"/>
              <a:chOff x="5181600" y="2653554"/>
              <a:chExt cx="658901" cy="760206"/>
            </a:xfrm>
          </p:grpSpPr>
          <p:sp>
            <p:nvSpPr>
              <p:cNvPr id="36" name="Line 20"/>
              <p:cNvSpPr>
                <a:spLocks noChangeShapeType="1"/>
              </p:cNvSpPr>
              <p:nvPr/>
            </p:nvSpPr>
            <p:spPr bwMode="auto">
              <a:xfrm flipH="1">
                <a:off x="5333996" y="2653554"/>
                <a:ext cx="506505" cy="546844"/>
              </a:xfrm>
              <a:prstGeom prst="line">
                <a:avLst/>
              </a:prstGeom>
              <a:noFill/>
              <a:ln w="38100">
                <a:solidFill>
                  <a:srgbClr val="00B0F0"/>
                </a:solidFill>
                <a:round/>
                <a:headEnd type="triangle" w="med" len="med"/>
                <a:tailEnd/>
              </a:ln>
              <a:effectLst/>
            </p:spPr>
            <p:txBody>
              <a:bodyPr/>
              <a:lstStyle/>
              <a:p>
                <a:endParaRPr lang="en-US" dirty="0"/>
              </a:p>
            </p:txBody>
          </p:sp>
          <p:sp>
            <p:nvSpPr>
              <p:cNvPr id="37"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3</a:t>
                </a:r>
              </a:p>
            </p:txBody>
          </p:sp>
        </p:grpSp>
        <p:sp>
          <p:nvSpPr>
            <p:cNvPr id="35" name="TextBox 34"/>
            <p:cNvSpPr txBox="1"/>
            <p:nvPr/>
          </p:nvSpPr>
          <p:spPr>
            <a:xfrm>
              <a:off x="-919511" y="6019800"/>
              <a:ext cx="2458750" cy="369332"/>
            </a:xfrm>
            <a:prstGeom prst="rect">
              <a:avLst/>
            </a:prstGeom>
            <a:noFill/>
          </p:spPr>
          <p:txBody>
            <a:bodyPr wrap="none" rtlCol="0">
              <a:spAutoFit/>
            </a:bodyPr>
            <a:lstStyle/>
            <a:p>
              <a:r>
                <a:rPr lang="en-US" dirty="0" smtClean="0"/>
                <a:t>Debit for Maturity Value</a:t>
              </a:r>
            </a:p>
          </p:txBody>
        </p:sp>
      </p:grpSp>
      <p:grpSp>
        <p:nvGrpSpPr>
          <p:cNvPr id="44" name="Group 43"/>
          <p:cNvGrpSpPr/>
          <p:nvPr/>
        </p:nvGrpSpPr>
        <p:grpSpPr>
          <a:xfrm>
            <a:off x="4083718" y="3015734"/>
            <a:ext cx="5060282" cy="1251466"/>
            <a:chOff x="2200835" y="3844336"/>
            <a:chExt cx="5060282" cy="1251466"/>
          </a:xfrm>
        </p:grpSpPr>
        <p:sp>
          <p:nvSpPr>
            <p:cNvPr id="45" name="Rectangle 44"/>
            <p:cNvSpPr/>
            <p:nvPr/>
          </p:nvSpPr>
          <p:spPr>
            <a:xfrm>
              <a:off x="2200835" y="4136661"/>
              <a:ext cx="2468880" cy="523220"/>
            </a:xfrm>
            <a:prstGeom prst="rect">
              <a:avLst/>
            </a:prstGeom>
          </p:spPr>
          <p:txBody>
            <a:bodyPr wrap="square">
              <a:spAutoFit/>
            </a:bodyPr>
            <a:lstStyle/>
            <a:p>
              <a:pPr>
                <a:tabLst>
                  <a:tab pos="1920240" algn="dec"/>
                </a:tabLst>
              </a:pPr>
              <a:r>
                <a:rPr lang="en-US" sz="1400" dirty="0" smtClean="0">
                  <a:solidFill>
                    <a:schemeClr val="bg1">
                      <a:lumMod val="50000"/>
                    </a:schemeClr>
                  </a:solidFill>
                </a:rPr>
                <a:t>Dec. 31 Closing	2,512.80</a:t>
              </a:r>
            </a:p>
            <a:p>
              <a:pPr>
                <a:tabLst>
                  <a:tab pos="1920240" algn="dec"/>
                </a:tabLst>
              </a:pPr>
              <a:r>
                <a:rPr lang="en-US" sz="1400" dirty="0" smtClean="0">
                  <a:solidFill>
                    <a:schemeClr val="bg1">
                      <a:lumMod val="50000"/>
                    </a:schemeClr>
                  </a:solidFill>
                </a:rPr>
                <a:t>Jan. 1 Rev.	175.00</a:t>
              </a:r>
            </a:p>
          </p:txBody>
        </p:sp>
        <p:sp>
          <p:nvSpPr>
            <p:cNvPr id="46" name="Rectangle 45"/>
            <p:cNvSpPr/>
            <p:nvPr/>
          </p:nvSpPr>
          <p:spPr>
            <a:xfrm>
              <a:off x="2231917" y="3844336"/>
              <a:ext cx="5029200" cy="307777"/>
            </a:xfrm>
            <a:prstGeom prst="rect">
              <a:avLst/>
            </a:prstGeom>
          </p:spPr>
          <p:txBody>
            <a:bodyPr wrap="square">
              <a:spAutoFit/>
            </a:bodyPr>
            <a:lstStyle/>
            <a:p>
              <a:pPr algn="ctr"/>
              <a:r>
                <a:rPr lang="en-US" sz="1400" dirty="0" smtClean="0"/>
                <a:t>Interest Income</a:t>
              </a:r>
            </a:p>
          </p:txBody>
        </p:sp>
        <p:cxnSp>
          <p:nvCxnSpPr>
            <p:cNvPr id="47" name="Straight Connector 46"/>
            <p:cNvCxnSpPr/>
            <p:nvPr/>
          </p:nvCxnSpPr>
          <p:spPr>
            <a:xfrm flipH="1">
              <a:off x="2286000" y="4140233"/>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568416" y="4140233"/>
              <a:ext cx="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572000" y="4141695"/>
              <a:ext cx="2468879" cy="954107"/>
            </a:xfrm>
            <a:prstGeom prst="rect">
              <a:avLst/>
            </a:prstGeom>
          </p:spPr>
          <p:txBody>
            <a:bodyPr wrap="square">
              <a:spAutoFit/>
            </a:bodyPr>
            <a:lstStyle/>
            <a:p>
              <a:pPr>
                <a:tabLst>
                  <a:tab pos="1920240" algn="dec"/>
                </a:tabLst>
              </a:pPr>
              <a:r>
                <a:rPr lang="en-US" sz="1400" dirty="0" smtClean="0">
                  <a:solidFill>
                    <a:schemeClr val="bg1">
                      <a:lumMod val="50000"/>
                    </a:schemeClr>
                  </a:solidFill>
                </a:rPr>
                <a:t>Dec. 31 </a:t>
              </a:r>
              <a:r>
                <a:rPr lang="en-US" sz="1400" dirty="0" err="1" smtClean="0">
                  <a:solidFill>
                    <a:schemeClr val="bg1">
                      <a:lumMod val="50000"/>
                    </a:schemeClr>
                  </a:solidFill>
                </a:rPr>
                <a:t>Unadj</a:t>
              </a:r>
              <a:r>
                <a:rPr lang="en-US" sz="1400" dirty="0" smtClean="0">
                  <a:solidFill>
                    <a:schemeClr val="bg1">
                      <a:lumMod val="50000"/>
                    </a:schemeClr>
                  </a:solidFill>
                </a:rPr>
                <a:t>. Bal.	2,337.80</a:t>
              </a:r>
            </a:p>
            <a:p>
              <a:pPr>
                <a:tabLst>
                  <a:tab pos="1920240" algn="dec"/>
                </a:tabLst>
              </a:pPr>
              <a:r>
                <a:rPr lang="en-US" sz="1400" dirty="0" smtClean="0">
                  <a:solidFill>
                    <a:schemeClr val="bg1">
                      <a:lumMod val="50000"/>
                    </a:schemeClr>
                  </a:solidFill>
                </a:rPr>
                <a:t>Dec. 31 Adj.	175.00</a:t>
              </a:r>
            </a:p>
            <a:p>
              <a:pPr>
                <a:tabLst>
                  <a:tab pos="1920240" algn="dec"/>
                </a:tabLst>
              </a:pPr>
              <a:r>
                <a:rPr lang="en-US" sz="1400" dirty="0" smtClean="0"/>
                <a:t>Jan. 30	262.50</a:t>
              </a:r>
            </a:p>
            <a:p>
              <a:pPr>
                <a:tabLst>
                  <a:tab pos="1920240" algn="dec"/>
                </a:tabLst>
              </a:pPr>
              <a:r>
                <a:rPr lang="en-US" sz="1400" i="1" dirty="0" smtClean="0"/>
                <a:t>(New Bal.	87.50)</a:t>
              </a:r>
            </a:p>
          </p:txBody>
        </p:sp>
      </p:grpSp>
      <p:grpSp>
        <p:nvGrpSpPr>
          <p:cNvPr id="50" name="Group 49"/>
          <p:cNvGrpSpPr/>
          <p:nvPr/>
        </p:nvGrpSpPr>
        <p:grpSpPr>
          <a:xfrm>
            <a:off x="3944470" y="2206823"/>
            <a:ext cx="5029200" cy="640056"/>
            <a:chOff x="2057400" y="5337573"/>
            <a:chExt cx="5029200" cy="640056"/>
          </a:xfrm>
        </p:grpSpPr>
        <p:sp>
          <p:nvSpPr>
            <p:cNvPr id="51" name="Rectangle 50"/>
            <p:cNvSpPr/>
            <p:nvPr/>
          </p:nvSpPr>
          <p:spPr>
            <a:xfrm>
              <a:off x="4568416" y="5592934"/>
              <a:ext cx="2468879" cy="307777"/>
            </a:xfrm>
            <a:prstGeom prst="rect">
              <a:avLst/>
            </a:prstGeom>
          </p:spPr>
          <p:txBody>
            <a:bodyPr wrap="square">
              <a:spAutoFit/>
            </a:bodyPr>
            <a:lstStyle/>
            <a:p>
              <a:pPr>
                <a:tabLst>
                  <a:tab pos="1920240" algn="dec"/>
                </a:tabLst>
              </a:pPr>
              <a:r>
                <a:rPr lang="en-US" sz="1400" dirty="0" smtClean="0"/>
                <a:t>Jan. 30	15,000.00</a:t>
              </a:r>
            </a:p>
          </p:txBody>
        </p:sp>
        <p:sp>
          <p:nvSpPr>
            <p:cNvPr id="52" name="Rectangle 51"/>
            <p:cNvSpPr/>
            <p:nvPr/>
          </p:nvSpPr>
          <p:spPr>
            <a:xfrm>
              <a:off x="2057400" y="5337573"/>
              <a:ext cx="5029200" cy="307777"/>
            </a:xfrm>
            <a:prstGeom prst="rect">
              <a:avLst/>
            </a:prstGeom>
          </p:spPr>
          <p:txBody>
            <a:bodyPr wrap="square">
              <a:spAutoFit/>
            </a:bodyPr>
            <a:lstStyle/>
            <a:p>
              <a:pPr algn="ctr"/>
              <a:r>
                <a:rPr lang="en-US" sz="1400" dirty="0" smtClean="0"/>
                <a:t>Notes Receivable</a:t>
              </a:r>
            </a:p>
          </p:txBody>
        </p:sp>
        <p:cxnSp>
          <p:nvCxnSpPr>
            <p:cNvPr id="53" name="Straight Connector 52"/>
            <p:cNvCxnSpPr/>
            <p:nvPr/>
          </p:nvCxnSpPr>
          <p:spPr>
            <a:xfrm flipH="1">
              <a:off x="2286000" y="56118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68416" y="5611869"/>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200835" y="5593975"/>
              <a:ext cx="2468879" cy="307777"/>
            </a:xfrm>
            <a:prstGeom prst="rect">
              <a:avLst/>
            </a:prstGeom>
          </p:spPr>
          <p:txBody>
            <a:bodyPr wrap="square">
              <a:spAutoFit/>
            </a:bodyPr>
            <a:lstStyle/>
            <a:p>
              <a:pPr>
                <a:tabLst>
                  <a:tab pos="1920240" algn="dec"/>
                </a:tabLst>
              </a:pPr>
              <a:r>
                <a:rPr lang="en-US" sz="1400" dirty="0" smtClean="0">
                  <a:solidFill>
                    <a:schemeClr val="bg1">
                      <a:lumMod val="50000"/>
                    </a:schemeClr>
                  </a:solidFill>
                </a:rPr>
                <a:t>Nov. 1	15,000.00</a:t>
              </a:r>
            </a:p>
          </p:txBody>
        </p:sp>
      </p:grpSp>
      <p:sp>
        <p:nvSpPr>
          <p:cNvPr id="56" name="Down Arrow 55"/>
          <p:cNvSpPr/>
          <p:nvPr/>
        </p:nvSpPr>
        <p:spPr>
          <a:xfrm>
            <a:off x="7467600" y="251460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57" name="Down Arrow 56"/>
          <p:cNvSpPr/>
          <p:nvPr/>
        </p:nvSpPr>
        <p:spPr>
          <a:xfrm flipV="1">
            <a:off x="7467600" y="377952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58" name="Down Arrow 57"/>
          <p:cNvSpPr/>
          <p:nvPr/>
        </p:nvSpPr>
        <p:spPr>
          <a:xfrm flipV="1">
            <a:off x="5029200" y="167640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up)">
                                      <p:cBhvr>
                                        <p:cTn id="12" dur="500"/>
                                        <p:tgtEl>
                                          <p:spTgt spid="38"/>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down)">
                                      <p:cBhvr>
                                        <p:cTn id="16" dur="10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up)">
                                      <p:cBhvr>
                                        <p:cTn id="21" dur="500"/>
                                        <p:tgtEl>
                                          <p:spTgt spid="50"/>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10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up)">
                                      <p:cBhvr>
                                        <p:cTn id="30" dur="500"/>
                                        <p:tgtEl>
                                          <p:spTgt spid="44"/>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down)">
                                      <p:cBhvr>
                                        <p:cTn id="34" dur="10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6" grpId="0" animBg="1"/>
      <p:bldP spid="57" grpId="0" animBg="1"/>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an Adjustment for Accrued Interest Expense</a:t>
            </a:r>
            <a:endParaRPr lang="en-US" dirty="0"/>
          </a:p>
        </p:txBody>
      </p:sp>
      <p:sp>
        <p:nvSpPr>
          <p:cNvPr id="17" name="Content Placeholder 16"/>
          <p:cNvSpPr>
            <a:spLocks noGrp="1"/>
          </p:cNvSpPr>
          <p:nvPr>
            <p:ph idx="1"/>
          </p:nvPr>
        </p:nvSpPr>
        <p:spPr/>
        <p:txBody>
          <a:bodyPr>
            <a:normAutofit/>
          </a:bodyPr>
          <a:lstStyle/>
          <a:p>
            <a:r>
              <a:rPr lang="en-US" sz="2800" dirty="0" smtClean="0"/>
              <a:t>Expenses incurred in one fiscal period, but not paid until a later fiscal period, are called </a:t>
            </a:r>
            <a:r>
              <a:rPr lang="en-US" sz="2800" b="1" dirty="0" smtClean="0">
                <a:solidFill>
                  <a:srgbClr val="0070C0"/>
                </a:solidFill>
              </a:rPr>
              <a:t>accrued expenses</a:t>
            </a:r>
            <a:r>
              <a:rPr lang="en-US" sz="2800" dirty="0" smtClean="0"/>
              <a:t>.</a:t>
            </a:r>
          </a:p>
          <a:p>
            <a:r>
              <a:rPr lang="en-US" sz="2800" dirty="0" smtClean="0"/>
              <a:t>At the end of a fiscal period, an accrued expense is recorded by an adjusting entry. </a:t>
            </a:r>
          </a:p>
          <a:p>
            <a:pPr lvl="1"/>
            <a:r>
              <a:rPr lang="en-US" sz="2400" dirty="0" smtClean="0"/>
              <a:t>The adjusting entry increases an expense account. </a:t>
            </a:r>
          </a:p>
          <a:p>
            <a:pPr lvl="1"/>
            <a:r>
              <a:rPr lang="en-US" sz="2400" dirty="0" smtClean="0"/>
              <a:t>The adjusting entry also increases a payable account.</a:t>
            </a:r>
          </a:p>
          <a:p>
            <a:r>
              <a:rPr lang="en-US" sz="2800" dirty="0" smtClean="0"/>
              <a:t>Interest incurred but not yet paid is called </a:t>
            </a:r>
            <a:r>
              <a:rPr lang="en-US" sz="2800" b="1" dirty="0">
                <a:solidFill>
                  <a:srgbClr val="0070C0"/>
                </a:solidFill>
              </a:rPr>
              <a:t>accrued interest expense</a:t>
            </a:r>
            <a:r>
              <a:rPr lang="en-US" sz="2800" dirty="0" smtClean="0"/>
              <a:t>.</a:t>
            </a:r>
            <a:endParaRPr lang="en-US" sz="2800"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7</a:t>
            </a:fld>
            <a:endParaRPr lang="en-US" dirty="0"/>
          </a:p>
        </p:txBody>
      </p:sp>
      <p:sp>
        <p:nvSpPr>
          <p:cNvPr id="10" name="TextBox 9"/>
          <p:cNvSpPr txBox="1"/>
          <p:nvPr/>
        </p:nvSpPr>
        <p:spPr>
          <a:xfrm>
            <a:off x="8077200" y="1115568"/>
            <a:ext cx="97183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LO3 </a:t>
            </a:r>
            <a:r>
              <a:rPr lang="en-US" dirty="0" smtClean="0"/>
              <a:t>&amp;</a:t>
            </a:r>
            <a:r>
              <a:rPr lang="en-US" b="1" dirty="0" smtClean="0"/>
              <a:t> 4</a:t>
            </a:r>
            <a:endParaRPr lang="en-US" dirty="0"/>
          </a:p>
        </p:txBody>
      </p:sp>
      <p:grpSp>
        <p:nvGrpSpPr>
          <p:cNvPr id="11" name="Group 10"/>
          <p:cNvGrpSpPr/>
          <p:nvPr/>
        </p:nvGrpSpPr>
        <p:grpSpPr>
          <a:xfrm>
            <a:off x="7879080" y="0"/>
            <a:ext cx="1188720" cy="381000"/>
            <a:chOff x="7879080" y="0"/>
            <a:chExt cx="1188720" cy="381000"/>
          </a:xfrm>
        </p:grpSpPr>
        <p:sp>
          <p:nvSpPr>
            <p:cNvPr id="12" name="Flowchart: Delay 11"/>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3" name="TextBox 12"/>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228600" y="1600200"/>
            <a:ext cx="7086600" cy="1264920"/>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7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1" name="Table 60"/>
          <p:cNvGraphicFramePr>
            <a:graphicFrameLocks noGrp="1"/>
          </p:cNvGraphicFramePr>
          <p:nvPr/>
        </p:nvGraphicFramePr>
        <p:xfrm>
          <a:off x="259975" y="1676400"/>
          <a:ext cx="8138160" cy="640080"/>
        </p:xfrm>
        <a:graphic>
          <a:graphicData uri="http://schemas.openxmlformats.org/drawingml/2006/table">
            <a:tbl>
              <a:tblPr/>
              <a:tblGrid>
                <a:gridCol w="182880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828800">
                  <a:extLst>
                    <a:ext uri="{9D8B030D-6E8A-4147-A177-3AD203B41FA5}">
                      <a16:colId xmlns:a16="http://schemas.microsoft.com/office/drawing/2014/main" val="20006"/>
                    </a:ext>
                  </a:extLst>
                </a:gridCol>
              </a:tblGrid>
              <a:tr h="64008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latin typeface="+mn-lt"/>
                        </a:rPr>
                        <a:t>Principal</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smtClean="0">
                          <a:solidFill>
                            <a:srgbClr val="000000"/>
                          </a:solidFill>
                          <a:latin typeface="Calibri"/>
                        </a:rPr>
                        <a:t>×</a:t>
                      </a:r>
                      <a:endParaRPr lang="en-US" sz="2000" b="1" i="0" u="none" strike="noStrike" dirty="0">
                        <a:solidFill>
                          <a:srgbClr val="000000"/>
                        </a:solidFill>
                        <a:latin typeface="Calibri"/>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latin typeface="+mn-lt"/>
                        </a:rPr>
                        <a:t>Interest Rate</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latin typeface="+mn-lt"/>
                        </a:rPr>
                        <a:t>×</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latin typeface="+mn-lt"/>
                        </a:rPr>
                        <a:t>Time as Fraction of Year</a:t>
                      </a:r>
                      <a:endParaRPr lang="en-US" sz="2000" b="1" i="0" u="none" strike="noStrike" dirty="0">
                        <a:solidFill>
                          <a:srgbClr val="000000"/>
                        </a:solidFill>
                        <a:latin typeface="Calibri"/>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smtClean="0">
                          <a:solidFill>
                            <a:srgbClr val="000000"/>
                          </a:solidFill>
                          <a:latin typeface="Calibri"/>
                        </a:rPr>
                        <a:t>=</a:t>
                      </a:r>
                      <a:endParaRPr lang="en-US" sz="2000" b="1" i="0" u="none" strike="noStrike" dirty="0">
                        <a:solidFill>
                          <a:srgbClr val="000000"/>
                        </a:solidFill>
                        <a:latin typeface="Calibri"/>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latin typeface="+mn-lt"/>
                        </a:rPr>
                        <a:t>Annual Interest Expense</a:t>
                      </a: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38" name="Group 63"/>
          <p:cNvGrpSpPr/>
          <p:nvPr/>
        </p:nvGrpSpPr>
        <p:grpSpPr>
          <a:xfrm>
            <a:off x="1981200" y="4114800"/>
            <a:ext cx="5334000" cy="902709"/>
            <a:chOff x="1981200" y="5257800"/>
            <a:chExt cx="5334000" cy="902709"/>
          </a:xfrm>
        </p:grpSpPr>
        <p:sp>
          <p:nvSpPr>
            <p:cNvPr id="39" name="Rectangle 38"/>
            <p:cNvSpPr/>
            <p:nvPr/>
          </p:nvSpPr>
          <p:spPr>
            <a:xfrm>
              <a:off x="4568416" y="5592934"/>
              <a:ext cx="2746784" cy="338554"/>
            </a:xfrm>
            <a:prstGeom prst="rect">
              <a:avLst/>
            </a:prstGeom>
          </p:spPr>
          <p:txBody>
            <a:bodyPr wrap="square">
              <a:spAutoFit/>
            </a:bodyPr>
            <a:lstStyle/>
            <a:p>
              <a:pPr>
                <a:tabLst>
                  <a:tab pos="1920240" algn="dec"/>
                </a:tabLst>
              </a:pPr>
              <a:r>
                <a:rPr lang="en-US" sz="1600" dirty="0" smtClean="0"/>
                <a:t>Dec. 31 Adj.	710.84</a:t>
              </a:r>
            </a:p>
          </p:txBody>
        </p:sp>
        <p:sp>
          <p:nvSpPr>
            <p:cNvPr id="40" name="Rectangle 39"/>
            <p:cNvSpPr/>
            <p:nvPr/>
          </p:nvSpPr>
          <p:spPr>
            <a:xfrm>
              <a:off x="2057400" y="5257800"/>
              <a:ext cx="5029200" cy="338554"/>
            </a:xfrm>
            <a:prstGeom prst="rect">
              <a:avLst/>
            </a:prstGeom>
          </p:spPr>
          <p:txBody>
            <a:bodyPr wrap="square">
              <a:spAutoFit/>
            </a:bodyPr>
            <a:lstStyle/>
            <a:p>
              <a:pPr algn="ctr"/>
              <a:r>
                <a:rPr lang="en-US" sz="1600" dirty="0" smtClean="0"/>
                <a:t>Interest Payable</a:t>
              </a:r>
            </a:p>
          </p:txBody>
        </p:sp>
        <p:cxnSp>
          <p:nvCxnSpPr>
            <p:cNvPr id="41" name="Straight Connector 40"/>
            <p:cNvCxnSpPr/>
            <p:nvPr/>
          </p:nvCxnSpPr>
          <p:spPr>
            <a:xfrm flipH="1">
              <a:off x="1981200" y="5611869"/>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68416" y="5611869"/>
              <a:ext cx="0" cy="548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200835" y="5593975"/>
              <a:ext cx="2468879" cy="338554"/>
            </a:xfrm>
            <a:prstGeom prst="rect">
              <a:avLst/>
            </a:prstGeom>
          </p:spPr>
          <p:txBody>
            <a:bodyPr wrap="square">
              <a:spAutoFit/>
            </a:bodyPr>
            <a:lstStyle/>
            <a:p>
              <a:pPr>
                <a:tabLst>
                  <a:tab pos="1920240" algn="dec"/>
                </a:tabLst>
              </a:pPr>
              <a:endParaRPr lang="en-US" sz="1600" i="1" dirty="0" smtClean="0"/>
            </a:p>
          </p:txBody>
        </p:sp>
      </p:grpSp>
      <p:sp>
        <p:nvSpPr>
          <p:cNvPr id="2" name="Title 1"/>
          <p:cNvSpPr>
            <a:spLocks noGrp="1"/>
          </p:cNvSpPr>
          <p:nvPr>
            <p:ph type="title"/>
          </p:nvPr>
        </p:nvSpPr>
        <p:spPr/>
        <p:txBody>
          <a:bodyPr>
            <a:normAutofit fontScale="90000"/>
          </a:bodyPr>
          <a:lstStyle/>
          <a:p>
            <a:r>
              <a:rPr lang="en-US" dirty="0" smtClean="0"/>
              <a:t>Analyzing an Adjustment for Accrued Interest Expense</a:t>
            </a:r>
            <a:endParaRPr lang="en-US"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8</a:t>
            </a:fld>
            <a:endParaRPr lang="en-US" dirty="0"/>
          </a:p>
        </p:txBody>
      </p:sp>
      <p:grpSp>
        <p:nvGrpSpPr>
          <p:cNvPr id="4" name="Group 10"/>
          <p:cNvGrpSpPr/>
          <p:nvPr/>
        </p:nvGrpSpPr>
        <p:grpSpPr>
          <a:xfrm>
            <a:off x="7879080" y="0"/>
            <a:ext cx="1188720" cy="381000"/>
            <a:chOff x="7879080" y="0"/>
            <a:chExt cx="1188720" cy="381000"/>
          </a:xfrm>
        </p:grpSpPr>
        <p:sp>
          <p:nvSpPr>
            <p:cNvPr id="12" name="Flowchart: Delay 11"/>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3" name="TextBox 12"/>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sp>
        <p:nvSpPr>
          <p:cNvPr id="24" name="TextBox 23"/>
          <p:cNvSpPr txBox="1"/>
          <p:nvPr/>
        </p:nvSpPr>
        <p:spPr>
          <a:xfrm>
            <a:off x="8077200" y="1115568"/>
            <a:ext cx="97183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LO3 </a:t>
            </a:r>
            <a:r>
              <a:rPr lang="en-US" dirty="0" smtClean="0"/>
              <a:t>&amp;</a:t>
            </a:r>
            <a:r>
              <a:rPr lang="en-US" b="1" dirty="0" smtClean="0"/>
              <a:t> 4</a:t>
            </a:r>
            <a:endParaRPr lang="en-US" dirty="0"/>
          </a:p>
        </p:txBody>
      </p:sp>
      <p:grpSp>
        <p:nvGrpSpPr>
          <p:cNvPr id="11" name="Group 63"/>
          <p:cNvGrpSpPr/>
          <p:nvPr/>
        </p:nvGrpSpPr>
        <p:grpSpPr>
          <a:xfrm>
            <a:off x="1981200" y="3124200"/>
            <a:ext cx="5334000" cy="902709"/>
            <a:chOff x="1981200" y="5257800"/>
            <a:chExt cx="5334000" cy="902709"/>
          </a:xfrm>
        </p:grpSpPr>
        <p:sp>
          <p:nvSpPr>
            <p:cNvPr id="65" name="Rectangle 64"/>
            <p:cNvSpPr/>
            <p:nvPr/>
          </p:nvSpPr>
          <p:spPr>
            <a:xfrm>
              <a:off x="4568416" y="5592934"/>
              <a:ext cx="2746784" cy="338554"/>
            </a:xfrm>
            <a:prstGeom prst="rect">
              <a:avLst/>
            </a:prstGeom>
          </p:spPr>
          <p:txBody>
            <a:bodyPr wrap="square">
              <a:spAutoFit/>
            </a:bodyPr>
            <a:lstStyle/>
            <a:p>
              <a:pPr>
                <a:tabLst>
                  <a:tab pos="1920240" algn="dec"/>
                </a:tabLst>
              </a:pPr>
              <a:r>
                <a:rPr lang="en-US" sz="1600" dirty="0" smtClean="0">
                  <a:solidFill>
                    <a:schemeClr val="bg1">
                      <a:lumMod val="50000"/>
                    </a:schemeClr>
                  </a:solidFill>
                </a:rPr>
                <a:t>Dec. 31 Bal.	106,625.67</a:t>
              </a:r>
            </a:p>
          </p:txBody>
        </p:sp>
        <p:sp>
          <p:nvSpPr>
            <p:cNvPr id="66" name="Rectangle 65"/>
            <p:cNvSpPr/>
            <p:nvPr/>
          </p:nvSpPr>
          <p:spPr>
            <a:xfrm>
              <a:off x="2057400" y="5257800"/>
              <a:ext cx="5029200" cy="338554"/>
            </a:xfrm>
            <a:prstGeom prst="rect">
              <a:avLst/>
            </a:prstGeom>
          </p:spPr>
          <p:txBody>
            <a:bodyPr wrap="square">
              <a:spAutoFit/>
            </a:bodyPr>
            <a:lstStyle/>
            <a:p>
              <a:pPr algn="ctr"/>
              <a:r>
                <a:rPr lang="en-US" sz="1600" dirty="0" smtClean="0"/>
                <a:t>Long-term Notes Payable</a:t>
              </a:r>
            </a:p>
          </p:txBody>
        </p:sp>
        <p:cxnSp>
          <p:nvCxnSpPr>
            <p:cNvPr id="67" name="Straight Connector 66"/>
            <p:cNvCxnSpPr/>
            <p:nvPr/>
          </p:nvCxnSpPr>
          <p:spPr>
            <a:xfrm flipH="1">
              <a:off x="1981200" y="5611869"/>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68416" y="5611869"/>
              <a:ext cx="0" cy="548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2200835" y="5593975"/>
              <a:ext cx="2468879" cy="338554"/>
            </a:xfrm>
            <a:prstGeom prst="rect">
              <a:avLst/>
            </a:prstGeom>
          </p:spPr>
          <p:txBody>
            <a:bodyPr wrap="square">
              <a:spAutoFit/>
            </a:bodyPr>
            <a:lstStyle/>
            <a:p>
              <a:pPr>
                <a:tabLst>
                  <a:tab pos="1920240" algn="dec"/>
                </a:tabLst>
              </a:pPr>
              <a:endParaRPr lang="en-US" sz="1600" i="1" dirty="0" smtClean="0"/>
            </a:p>
          </p:txBody>
        </p:sp>
      </p:grpSp>
      <p:graphicFrame>
        <p:nvGraphicFramePr>
          <p:cNvPr id="63" name="Table 62"/>
          <p:cNvGraphicFramePr>
            <a:graphicFrameLocks noGrp="1"/>
          </p:cNvGraphicFramePr>
          <p:nvPr/>
        </p:nvGraphicFramePr>
        <p:xfrm>
          <a:off x="259975" y="2368475"/>
          <a:ext cx="8138160" cy="460264"/>
        </p:xfrm>
        <a:graphic>
          <a:graphicData uri="http://schemas.openxmlformats.org/drawingml/2006/table">
            <a:tbl>
              <a:tblPr/>
              <a:tblGrid>
                <a:gridCol w="182880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828800">
                  <a:extLst>
                    <a:ext uri="{9D8B030D-6E8A-4147-A177-3AD203B41FA5}">
                      <a16:colId xmlns:a16="http://schemas.microsoft.com/office/drawing/2014/main" val="20006"/>
                    </a:ext>
                  </a:extLst>
                </a:gridCol>
              </a:tblGrid>
              <a:tr h="460264">
                <a:tc>
                  <a:txBody>
                    <a:bodyPr/>
                    <a:lstStyle/>
                    <a:p>
                      <a:pPr algn="ctr" fontAlgn="b"/>
                      <a:r>
                        <a:rPr lang="en-US" sz="2000" b="0" i="0" u="none" strike="noStrike" dirty="0" smtClean="0">
                          <a:solidFill>
                            <a:srgbClr val="000000"/>
                          </a:solidFill>
                          <a:latin typeface="+mn-lt"/>
                        </a:rPr>
                        <a:t>$106,625.67</a:t>
                      </a:r>
                      <a:endParaRPr lang="en-US" sz="2000" b="0" i="0" u="none" strike="noStrike" dirty="0">
                        <a:solidFill>
                          <a:srgbClr val="000000"/>
                        </a:solidFill>
                        <a:latin typeface="Calibri"/>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mn-lt"/>
                        </a:rPr>
                        <a:t>×</a:t>
                      </a:r>
                      <a:endParaRPr lang="en-US" sz="2000" b="0" i="0" u="none" strike="noStrike" dirty="0">
                        <a:solidFill>
                          <a:srgbClr val="000000"/>
                        </a:solidFill>
                        <a:latin typeface="+mn-lt"/>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mn-lt"/>
                        </a:rPr>
                        <a:t>8%</a:t>
                      </a:r>
                      <a:endParaRPr lang="en-US" sz="2000" b="0" i="0" u="none" strike="noStrike" dirty="0">
                        <a:solidFill>
                          <a:srgbClr val="000000"/>
                        </a:solidFill>
                        <a:latin typeface="Calibri"/>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latin typeface="+mn-lt"/>
                        </a:rPr>
                        <a:t>×</a:t>
                      </a:r>
                      <a:endParaRPr lang="en-US" sz="2000" b="0" i="0" u="none" strike="noStrike" dirty="0">
                        <a:solidFill>
                          <a:srgbClr val="000000"/>
                        </a:solidFill>
                        <a:latin typeface="Calibri"/>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Calibri"/>
                        </a:rPr>
                        <a:t>30/360</a:t>
                      </a:r>
                      <a:endParaRPr lang="en-US" sz="2000" b="0" i="0" u="none" strike="noStrike" dirty="0">
                        <a:solidFill>
                          <a:srgbClr val="000000"/>
                        </a:solidFill>
                        <a:latin typeface="Calibri"/>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Calibri"/>
                        </a:rPr>
                        <a:t>=</a:t>
                      </a:r>
                      <a:endParaRPr lang="en-US" sz="2000" b="0" i="0" u="none" strike="noStrike" dirty="0">
                        <a:solidFill>
                          <a:srgbClr val="000000"/>
                        </a:solidFill>
                        <a:latin typeface="Calibri"/>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solidFill>
                            <a:srgbClr val="000000"/>
                          </a:solidFill>
                          <a:latin typeface="+mn-lt"/>
                        </a:rPr>
                        <a:t>$710.84</a:t>
                      </a:r>
                      <a:endParaRPr lang="en-US" sz="2000" b="0" i="0" u="none" strike="noStrike" dirty="0">
                        <a:solidFill>
                          <a:srgbClr val="000000"/>
                        </a:solidFill>
                        <a:latin typeface="Calibri"/>
                      </a:endParaRPr>
                    </a:p>
                  </a:txBody>
                  <a:tcPr marL="6127" marR="6127" marT="612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14" name="Group 69"/>
          <p:cNvGrpSpPr/>
          <p:nvPr/>
        </p:nvGrpSpPr>
        <p:grpSpPr>
          <a:xfrm>
            <a:off x="1828800" y="5105400"/>
            <a:ext cx="5455920" cy="1188446"/>
            <a:chOff x="1828800" y="3779212"/>
            <a:chExt cx="5455920" cy="1188446"/>
          </a:xfrm>
        </p:grpSpPr>
        <p:sp>
          <p:nvSpPr>
            <p:cNvPr id="75" name="Rectangle 74"/>
            <p:cNvSpPr/>
            <p:nvPr/>
          </p:nvSpPr>
          <p:spPr>
            <a:xfrm>
              <a:off x="4572000" y="4141695"/>
              <a:ext cx="2468879" cy="338554"/>
            </a:xfrm>
            <a:prstGeom prst="rect">
              <a:avLst/>
            </a:prstGeom>
          </p:spPr>
          <p:txBody>
            <a:bodyPr wrap="square">
              <a:spAutoFit/>
            </a:bodyPr>
            <a:lstStyle/>
            <a:p>
              <a:pPr>
                <a:tabLst>
                  <a:tab pos="1920240" algn="dec"/>
                </a:tabLst>
              </a:pPr>
              <a:endParaRPr lang="en-US" sz="1600" dirty="0" smtClean="0"/>
            </a:p>
          </p:txBody>
        </p:sp>
        <p:sp>
          <p:nvSpPr>
            <p:cNvPr id="71" name="Rectangle 70"/>
            <p:cNvSpPr/>
            <p:nvPr/>
          </p:nvSpPr>
          <p:spPr>
            <a:xfrm>
              <a:off x="1828800" y="4136661"/>
              <a:ext cx="2840915" cy="830997"/>
            </a:xfrm>
            <a:prstGeom prst="rect">
              <a:avLst/>
            </a:prstGeom>
          </p:spPr>
          <p:txBody>
            <a:bodyPr wrap="square">
              <a:spAutoFit/>
            </a:bodyPr>
            <a:lstStyle/>
            <a:p>
              <a:pPr>
                <a:tabLst>
                  <a:tab pos="2286000" algn="dec"/>
                </a:tabLst>
              </a:pPr>
              <a:r>
                <a:rPr lang="en-US" sz="1600" dirty="0" smtClean="0">
                  <a:solidFill>
                    <a:schemeClr val="bg1">
                      <a:lumMod val="50000"/>
                    </a:schemeClr>
                  </a:solidFill>
                </a:rPr>
                <a:t>Dec. 31 </a:t>
              </a:r>
              <a:r>
                <a:rPr lang="en-US" sz="1600" dirty="0" err="1" smtClean="0">
                  <a:solidFill>
                    <a:schemeClr val="bg1">
                      <a:lumMod val="50000"/>
                    </a:schemeClr>
                  </a:solidFill>
                </a:rPr>
                <a:t>Unadj</a:t>
              </a:r>
              <a:r>
                <a:rPr lang="en-US" sz="1600" dirty="0" smtClean="0">
                  <a:solidFill>
                    <a:schemeClr val="bg1">
                      <a:lumMod val="50000"/>
                    </a:schemeClr>
                  </a:solidFill>
                </a:rPr>
                <a:t>. Bal.	17,636.26</a:t>
              </a:r>
            </a:p>
            <a:p>
              <a:pPr>
                <a:tabLst>
                  <a:tab pos="2286000" algn="dec"/>
                </a:tabLst>
              </a:pPr>
              <a:r>
                <a:rPr lang="en-US" sz="1600" dirty="0" smtClean="0"/>
                <a:t>Dec. 31 Adj.	710.84</a:t>
              </a:r>
            </a:p>
            <a:p>
              <a:pPr>
                <a:tabLst>
                  <a:tab pos="2286000" algn="dec"/>
                </a:tabLst>
              </a:pPr>
              <a:r>
                <a:rPr lang="en-US" sz="1600" i="1" dirty="0" smtClean="0"/>
                <a:t>(New Bal.	18,347.10)</a:t>
              </a:r>
            </a:p>
          </p:txBody>
        </p:sp>
        <p:sp>
          <p:nvSpPr>
            <p:cNvPr id="72" name="Rectangle 71"/>
            <p:cNvSpPr/>
            <p:nvPr/>
          </p:nvSpPr>
          <p:spPr>
            <a:xfrm>
              <a:off x="2231917" y="3779212"/>
              <a:ext cx="4626083" cy="338554"/>
            </a:xfrm>
            <a:prstGeom prst="rect">
              <a:avLst/>
            </a:prstGeom>
          </p:spPr>
          <p:txBody>
            <a:bodyPr wrap="square">
              <a:spAutoFit/>
            </a:bodyPr>
            <a:lstStyle/>
            <a:p>
              <a:pPr algn="ctr"/>
              <a:r>
                <a:rPr lang="en-US" sz="1600" dirty="0" smtClean="0"/>
                <a:t>Interest Expense</a:t>
              </a:r>
            </a:p>
          </p:txBody>
        </p:sp>
        <p:cxnSp>
          <p:nvCxnSpPr>
            <p:cNvPr id="73" name="Straight Connector 72"/>
            <p:cNvCxnSpPr/>
            <p:nvPr/>
          </p:nvCxnSpPr>
          <p:spPr>
            <a:xfrm flipH="1">
              <a:off x="1981200" y="4140233"/>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568416" y="4140233"/>
              <a:ext cx="0" cy="822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Down Arrow 75"/>
          <p:cNvSpPr/>
          <p:nvPr/>
        </p:nvSpPr>
        <p:spPr>
          <a:xfrm flipV="1">
            <a:off x="5745480" y="449580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7" name="Down Arrow 76"/>
          <p:cNvSpPr/>
          <p:nvPr/>
        </p:nvSpPr>
        <p:spPr>
          <a:xfrm flipV="1">
            <a:off x="3276600" y="5791200"/>
            <a:ext cx="274320" cy="18288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par>
                                <p:cTn id="8" presetID="22" presetClass="entr" presetSubtype="8"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up)">
                                      <p:cBhvr>
                                        <p:cTn id="25" dur="500"/>
                                        <p:tgtEl>
                                          <p:spTgt spid="38"/>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down)">
                                      <p:cBhvr>
                                        <p:cTn id="29" dur="1000"/>
                                        <p:tgtEl>
                                          <p:spTgt spid="7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6" grpId="0" animBg="1"/>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an Adjustment for Accrued Interest Expense</a:t>
            </a:r>
            <a:endParaRPr lang="en-US" dirty="0"/>
          </a:p>
        </p:txBody>
      </p:sp>
      <p:sp>
        <p:nvSpPr>
          <p:cNvPr id="3" name="Slide Number Placeholder 2"/>
          <p:cNvSpPr>
            <a:spLocks noGrp="1"/>
          </p:cNvSpPr>
          <p:nvPr>
            <p:ph type="sldNum" sz="quarter" idx="12"/>
          </p:nvPr>
        </p:nvSpPr>
        <p:spPr/>
        <p:txBody>
          <a:bodyPr/>
          <a:lstStyle/>
          <a:p>
            <a:r>
              <a:rPr lang="en-US" dirty="0" smtClean="0"/>
              <a:t>SLIDE </a:t>
            </a:r>
            <a:fld id="{FCD2455E-EC1D-45EA-B6B2-90AB88848CFD}" type="slidenum">
              <a:rPr lang="en-US" smtClean="0"/>
              <a:pPr/>
              <a:t>9</a:t>
            </a:fld>
            <a:endParaRPr lang="en-US" dirty="0"/>
          </a:p>
        </p:txBody>
      </p:sp>
      <p:pic>
        <p:nvPicPr>
          <p:cNvPr id="8" name="Picture 7" descr="Chapter 21_Page 652_1.jpg"/>
          <p:cNvPicPr>
            <a:picLocks noChangeAspect="1"/>
          </p:cNvPicPr>
          <p:nvPr/>
        </p:nvPicPr>
        <p:blipFill>
          <a:blip r:embed="rId2" cstate="print"/>
          <a:stretch>
            <a:fillRect/>
          </a:stretch>
        </p:blipFill>
        <p:spPr>
          <a:xfrm>
            <a:off x="533400" y="1600200"/>
            <a:ext cx="5486400" cy="2316278"/>
          </a:xfrm>
          <a:prstGeom prst="rect">
            <a:avLst/>
          </a:prstGeom>
        </p:spPr>
      </p:pic>
      <p:pic>
        <p:nvPicPr>
          <p:cNvPr id="9" name="Picture 8" descr="Chapter 21_Page 652_2.jpg"/>
          <p:cNvPicPr>
            <a:picLocks noChangeAspect="1"/>
          </p:cNvPicPr>
          <p:nvPr/>
        </p:nvPicPr>
        <p:blipFill>
          <a:blip r:embed="rId3" cstate="print"/>
          <a:stretch>
            <a:fillRect/>
          </a:stretch>
        </p:blipFill>
        <p:spPr>
          <a:xfrm>
            <a:off x="533400" y="4009020"/>
            <a:ext cx="7315200" cy="1884569"/>
          </a:xfrm>
          <a:prstGeom prst="rect">
            <a:avLst/>
          </a:prstGeom>
        </p:spPr>
      </p:pic>
      <p:grpSp>
        <p:nvGrpSpPr>
          <p:cNvPr id="5" name="Group 10"/>
          <p:cNvGrpSpPr/>
          <p:nvPr/>
        </p:nvGrpSpPr>
        <p:grpSpPr>
          <a:xfrm>
            <a:off x="7879080" y="0"/>
            <a:ext cx="1188720" cy="381000"/>
            <a:chOff x="7879080" y="0"/>
            <a:chExt cx="1188720" cy="381000"/>
          </a:xfrm>
        </p:grpSpPr>
        <p:sp>
          <p:nvSpPr>
            <p:cNvPr id="12" name="Flowchart: Delay 11"/>
            <p:cNvSpPr/>
            <p:nvPr/>
          </p:nvSpPr>
          <p:spPr>
            <a:xfrm rot="5400000">
              <a:off x="8282940" y="-403860"/>
              <a:ext cx="381000" cy="1188720"/>
            </a:xfrm>
            <a:prstGeom prst="flowChartDelay">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3" name="TextBox 12"/>
            <p:cNvSpPr txBox="1"/>
            <p:nvPr/>
          </p:nvSpPr>
          <p:spPr>
            <a:xfrm>
              <a:off x="8010012" y="0"/>
              <a:ext cx="926857" cy="276999"/>
            </a:xfrm>
            <a:prstGeom prst="rect">
              <a:avLst/>
            </a:prstGeom>
            <a:noFill/>
          </p:spPr>
          <p:txBody>
            <a:bodyPr wrap="none" rtlCol="0">
              <a:spAutoFit/>
            </a:bodyPr>
            <a:lstStyle/>
            <a:p>
              <a:pPr algn="ctr"/>
              <a:r>
                <a:rPr lang="en-US" sz="1200" dirty="0" smtClean="0">
                  <a:solidFill>
                    <a:schemeClr val="bg1"/>
                  </a:solidFill>
                </a:rPr>
                <a:t>Lesson 21-1</a:t>
              </a:r>
              <a:endParaRPr lang="en-US" sz="1200" dirty="0">
                <a:solidFill>
                  <a:schemeClr val="bg1"/>
                </a:solidFill>
              </a:endParaRPr>
            </a:p>
          </p:txBody>
        </p:sp>
      </p:grpSp>
      <p:grpSp>
        <p:nvGrpSpPr>
          <p:cNvPr id="14" name="Group 13"/>
          <p:cNvGrpSpPr/>
          <p:nvPr/>
        </p:nvGrpSpPr>
        <p:grpSpPr>
          <a:xfrm>
            <a:off x="6096000" y="5638800"/>
            <a:ext cx="2644239" cy="715385"/>
            <a:chOff x="304800" y="5673747"/>
            <a:chExt cx="2644239" cy="715385"/>
          </a:xfrm>
        </p:grpSpPr>
        <p:grpSp>
          <p:nvGrpSpPr>
            <p:cNvPr id="15" name="Group 10"/>
            <p:cNvGrpSpPr/>
            <p:nvPr/>
          </p:nvGrpSpPr>
          <p:grpSpPr>
            <a:xfrm>
              <a:off x="304800" y="5673747"/>
              <a:ext cx="914399" cy="715385"/>
              <a:chOff x="5181600" y="2698375"/>
              <a:chExt cx="914399" cy="715385"/>
            </a:xfrm>
          </p:grpSpPr>
          <p:sp>
            <p:nvSpPr>
              <p:cNvPr id="17" name="Line 20"/>
              <p:cNvSpPr>
                <a:spLocks noChangeShapeType="1"/>
              </p:cNvSpPr>
              <p:nvPr/>
            </p:nvSpPr>
            <p:spPr bwMode="auto">
              <a:xfrm flipH="1">
                <a:off x="5360894" y="2698375"/>
                <a:ext cx="735105" cy="533400"/>
              </a:xfrm>
              <a:prstGeom prst="line">
                <a:avLst/>
              </a:prstGeom>
              <a:noFill/>
              <a:ln w="38100">
                <a:solidFill>
                  <a:srgbClr val="00B0F0"/>
                </a:solidFill>
                <a:round/>
                <a:headEnd type="triangle" w="med" len="med"/>
                <a:tailEnd/>
              </a:ln>
              <a:effectLst/>
            </p:spPr>
            <p:txBody>
              <a:bodyPr/>
              <a:lstStyle/>
              <a:p>
                <a:endParaRPr lang="en-US" dirty="0"/>
              </a:p>
            </p:txBody>
          </p:sp>
          <p:sp>
            <p:nvSpPr>
              <p:cNvPr id="18"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2</a:t>
                </a:r>
              </a:p>
            </p:txBody>
          </p:sp>
        </p:grpSp>
        <p:sp>
          <p:nvSpPr>
            <p:cNvPr id="16" name="TextBox 15"/>
            <p:cNvSpPr txBox="1"/>
            <p:nvPr/>
          </p:nvSpPr>
          <p:spPr>
            <a:xfrm>
              <a:off x="645460" y="6019800"/>
              <a:ext cx="2303579" cy="369332"/>
            </a:xfrm>
            <a:prstGeom prst="rect">
              <a:avLst/>
            </a:prstGeom>
            <a:noFill/>
          </p:spPr>
          <p:txBody>
            <a:bodyPr wrap="none" rtlCol="0">
              <a:spAutoFit/>
            </a:bodyPr>
            <a:lstStyle/>
            <a:p>
              <a:r>
                <a:rPr lang="en-US" dirty="0" smtClean="0">
                  <a:solidFill>
                    <a:srgbClr val="0070C0"/>
                  </a:solidFill>
                </a:rPr>
                <a:t>Credit Interest Payable</a:t>
              </a:r>
              <a:endParaRPr lang="en-US" dirty="0">
                <a:solidFill>
                  <a:srgbClr val="0070C0"/>
                </a:solidFill>
              </a:endParaRPr>
            </a:p>
          </p:txBody>
        </p:sp>
      </p:grpSp>
      <p:grpSp>
        <p:nvGrpSpPr>
          <p:cNvPr id="19" name="Group 18"/>
          <p:cNvGrpSpPr/>
          <p:nvPr/>
        </p:nvGrpSpPr>
        <p:grpSpPr>
          <a:xfrm>
            <a:off x="6096000" y="3628015"/>
            <a:ext cx="2638918" cy="1676400"/>
            <a:chOff x="1539240" y="6019800"/>
            <a:chExt cx="2638918" cy="1676400"/>
          </a:xfrm>
        </p:grpSpPr>
        <p:grpSp>
          <p:nvGrpSpPr>
            <p:cNvPr id="20" name="Group 14"/>
            <p:cNvGrpSpPr/>
            <p:nvPr/>
          </p:nvGrpSpPr>
          <p:grpSpPr>
            <a:xfrm>
              <a:off x="1539240" y="6019800"/>
              <a:ext cx="365760" cy="1676400"/>
              <a:chOff x="5181600" y="3048000"/>
              <a:chExt cx="365760" cy="1676400"/>
            </a:xfrm>
          </p:grpSpPr>
          <p:sp>
            <p:nvSpPr>
              <p:cNvPr id="22" name="Line 20"/>
              <p:cNvSpPr>
                <a:spLocks noChangeShapeType="1"/>
              </p:cNvSpPr>
              <p:nvPr/>
            </p:nvSpPr>
            <p:spPr bwMode="auto">
              <a:xfrm flipV="1">
                <a:off x="5360895" y="3261360"/>
                <a:ext cx="0" cy="1463040"/>
              </a:xfrm>
              <a:prstGeom prst="line">
                <a:avLst/>
              </a:prstGeom>
              <a:noFill/>
              <a:ln w="38100">
                <a:solidFill>
                  <a:srgbClr val="00B0F0"/>
                </a:solidFill>
                <a:round/>
                <a:headEnd type="triangle" w="med" len="med"/>
                <a:tailEnd/>
              </a:ln>
              <a:effectLst/>
            </p:spPr>
            <p:txBody>
              <a:bodyPr/>
              <a:lstStyle/>
              <a:p>
                <a:endParaRPr lang="en-US" dirty="0"/>
              </a:p>
            </p:txBody>
          </p:sp>
          <p:sp>
            <p:nvSpPr>
              <p:cNvPr id="23" name="Rectangle 11"/>
              <p:cNvSpPr>
                <a:spLocks noChangeArrowheads="1"/>
              </p:cNvSpPr>
              <p:nvPr/>
            </p:nvSpPr>
            <p:spPr bwMode="auto">
              <a:xfrm>
                <a:off x="5181600" y="3048000"/>
                <a:ext cx="365760" cy="365760"/>
              </a:xfrm>
              <a:prstGeom prst="ellipse">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nchorCtr="1"/>
              <a:lstStyle/>
              <a:p>
                <a:pPr algn="ctr"/>
                <a:r>
                  <a:rPr lang="en-US" b="1" dirty="0" smtClean="0"/>
                  <a:t>1</a:t>
                </a:r>
              </a:p>
            </p:txBody>
          </p:sp>
        </p:grpSp>
        <p:sp>
          <p:nvSpPr>
            <p:cNvPr id="21" name="TextBox 20"/>
            <p:cNvSpPr txBox="1"/>
            <p:nvPr/>
          </p:nvSpPr>
          <p:spPr>
            <a:xfrm>
              <a:off x="1878105" y="6019800"/>
              <a:ext cx="2300053" cy="369332"/>
            </a:xfrm>
            <a:prstGeom prst="rect">
              <a:avLst/>
            </a:prstGeom>
            <a:noFill/>
          </p:spPr>
          <p:txBody>
            <a:bodyPr wrap="none" rtlCol="0">
              <a:spAutoFit/>
            </a:bodyPr>
            <a:lstStyle/>
            <a:p>
              <a:r>
                <a:rPr lang="en-US" dirty="0" smtClean="0">
                  <a:solidFill>
                    <a:srgbClr val="0070C0"/>
                  </a:solidFill>
                </a:rPr>
                <a:t>Debit Interest Expense</a:t>
              </a:r>
              <a:endParaRPr lang="en-US" dirty="0">
                <a:solidFill>
                  <a:srgbClr val="0070C0"/>
                </a:solidFill>
              </a:endParaRPr>
            </a:p>
          </p:txBody>
        </p:sp>
      </p:grpSp>
      <p:sp>
        <p:nvSpPr>
          <p:cNvPr id="24" name="TextBox 23"/>
          <p:cNvSpPr txBox="1"/>
          <p:nvPr/>
        </p:nvSpPr>
        <p:spPr>
          <a:xfrm>
            <a:off x="8077200" y="1115568"/>
            <a:ext cx="971836" cy="408623"/>
          </a:xfrm>
          <a:prstGeom prst="roundRect">
            <a:avLst/>
          </a:prstGeom>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t>LO3 </a:t>
            </a:r>
            <a:r>
              <a:rPr lang="en-US" dirty="0" smtClean="0"/>
              <a:t>&amp;</a:t>
            </a:r>
            <a:r>
              <a:rPr lang="en-US" b="1" dirty="0" smtClean="0"/>
              <a:t> 4</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4434</TotalTime>
  <Words>1253</Words>
  <Application>Microsoft Office PowerPoint</Application>
  <PresentationFormat>On-screen Show (4:3)</PresentationFormat>
  <Paragraphs>326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MyriadPro-Regular</vt:lpstr>
      <vt:lpstr>Times New Roman</vt:lpstr>
      <vt:lpstr>Times-Roman</vt:lpstr>
      <vt:lpstr>Custom Design</vt:lpstr>
      <vt:lpstr>PowerPoint Presentation</vt:lpstr>
      <vt:lpstr>Accruals</vt:lpstr>
      <vt:lpstr>Deferrals</vt:lpstr>
      <vt:lpstr>Reversing Entry for Accrued Interest Income</vt:lpstr>
      <vt:lpstr>Reversing Entry for Accrued Interest Income</vt:lpstr>
      <vt:lpstr>Collecting a Note Receivable with Accrued Interest</vt:lpstr>
      <vt:lpstr>Analyzing an Adjustment for Accrued Interest Expense</vt:lpstr>
      <vt:lpstr>Analyzing an Adjustment for Accrued Interest Expense</vt:lpstr>
      <vt:lpstr>Analyzing an Adjustment for Accrued Interest Expense</vt:lpstr>
      <vt:lpstr>Reversing Entry for Accrued Interest Expense</vt:lpstr>
      <vt:lpstr>Effect of Not Using Reversing Entries</vt:lpstr>
      <vt:lpstr>Paying an Installment Note Payable with Accrued Interest</vt:lpstr>
      <vt:lpstr>Analyzing Accruals</vt:lpstr>
      <vt:lpstr>Lesson 21-1 Audit Your Understanding</vt:lpstr>
      <vt:lpstr>Lesson 21-1 Audit Your Understanding</vt:lpstr>
      <vt:lpstr>PowerPoint Presentation</vt:lpstr>
      <vt:lpstr>Recording Revenue Received in Advance</vt:lpstr>
      <vt:lpstr>Recording Revenue Received in Advance </vt:lpstr>
      <vt:lpstr>Recording Adjusting Entry for Deferred Revenue Earned</vt:lpstr>
      <vt:lpstr>Recording an Expense Paid in Advance</vt:lpstr>
      <vt:lpstr>Recording an Expense Paid in Advance</vt:lpstr>
      <vt:lpstr>Recording Adjusting Entry for Deferred Expenses Incurred</vt:lpstr>
      <vt:lpstr>Analyzing Deferrals</vt:lpstr>
      <vt:lpstr>Lesson 21-2 Audit Your Understanding</vt:lpstr>
      <vt:lpstr>Lesson 21-2 Audit Your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McLaughlin</dc:creator>
  <cp:lastModifiedBy>"jcleary"</cp:lastModifiedBy>
  <cp:revision>366</cp:revision>
  <dcterms:created xsi:type="dcterms:W3CDTF">2012-07-02T15:51:50Z</dcterms:created>
  <dcterms:modified xsi:type="dcterms:W3CDTF">2018-01-17T13:23:47Z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-748959103</vt:i4>
  </property>
  <property fmtid="{D5CDD505-2E9C-101B-9397-08002B2CF9AE}" pid="3" name="_NewReviewCycle">
    <vt:lpwstr/>
  </property>
  <property fmtid="{D5CDD505-2E9C-101B-9397-08002B2CF9AE}" pid="4" name="_EmailSubject">
    <vt:lpwstr>C21 PPT Sample Comments</vt:lpwstr>
  </property>
  <property fmtid="{D5CDD505-2E9C-101B-9397-08002B2CF9AE}" pid="5" name="_AuthorEmail">
    <vt:lpwstr>Diane.Bowdler@cengage.com</vt:lpwstr>
  </property>
  <property fmtid="{D5CDD505-2E9C-101B-9397-08002B2CF9AE}" pid="6" name="_AuthorEmailDisplayName">
    <vt:lpwstr>Bowdler, Diane</vt:lpwstr>
  </property>
</Properties>
</file>