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85"/>
  </p:notesMasterIdLst>
  <p:sldIdLst>
    <p:sldId id="350" r:id="rId2"/>
    <p:sldId id="259" r:id="rId3"/>
    <p:sldId id="354" r:id="rId4"/>
    <p:sldId id="355" r:id="rId5"/>
    <p:sldId id="356" r:id="rId6"/>
    <p:sldId id="375" r:id="rId7"/>
    <p:sldId id="376" r:id="rId8"/>
    <p:sldId id="260" r:id="rId9"/>
    <p:sldId id="336" r:id="rId10"/>
    <p:sldId id="337" r:id="rId11"/>
    <p:sldId id="377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78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379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4" r:id="rId45"/>
    <p:sldId id="483" r:id="rId46"/>
    <p:sldId id="415" r:id="rId47"/>
    <p:sldId id="334" r:id="rId48"/>
    <p:sldId id="417" r:id="rId49"/>
    <p:sldId id="418" r:id="rId50"/>
    <p:sldId id="380" r:id="rId51"/>
    <p:sldId id="450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3" r:id="rId65"/>
    <p:sldId id="464" r:id="rId66"/>
    <p:sldId id="465" r:id="rId67"/>
    <p:sldId id="466" r:id="rId68"/>
    <p:sldId id="467" r:id="rId69"/>
    <p:sldId id="468" r:id="rId70"/>
    <p:sldId id="469" r:id="rId71"/>
    <p:sldId id="470" r:id="rId72"/>
    <p:sldId id="471" r:id="rId73"/>
    <p:sldId id="472" r:id="rId74"/>
    <p:sldId id="473" r:id="rId75"/>
    <p:sldId id="474" r:id="rId76"/>
    <p:sldId id="475" r:id="rId77"/>
    <p:sldId id="476" r:id="rId78"/>
    <p:sldId id="477" r:id="rId79"/>
    <p:sldId id="478" r:id="rId80"/>
    <p:sldId id="479" r:id="rId81"/>
    <p:sldId id="480" r:id="rId82"/>
    <p:sldId id="481" r:id="rId83"/>
    <p:sldId id="482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53" autoAdjust="0"/>
  </p:normalViewPr>
  <p:slideViewPr>
    <p:cSldViewPr>
      <p:cViewPr varScale="1">
        <p:scale>
          <a:sx n="76" d="100"/>
          <a:sy n="76" d="100"/>
        </p:scale>
        <p:origin x="5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9" y="201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4/28/2016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64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2865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5831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1345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3272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8589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6365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670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2710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3178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28096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032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8209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8055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8096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0312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2848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9635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0522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2019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1160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938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710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310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261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230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1440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114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lia.com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/>
              <a:t> 	Prepare an unadjusted trial balance.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/>
              <a:t> 	Adjust supplies and prepaid insurance.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r="704"/>
          <a:stretch>
            <a:fillRect/>
          </a:stretch>
        </p:blipFill>
        <p:spPr bwMode="auto">
          <a:xfrm>
            <a:off x="0" y="-1"/>
            <a:ext cx="9144000" cy="221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2.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	</a:t>
            </a:r>
            <a:r>
              <a:rPr lang="en-US" dirty="0" smtClean="0">
                <a:ea typeface="Calibri"/>
                <a:cs typeface="Times New Roman"/>
              </a:rPr>
              <a:t>Which </a:t>
            </a:r>
            <a:r>
              <a:rPr lang="en-US" dirty="0">
                <a:ea typeface="Calibri"/>
                <a:cs typeface="Times New Roman"/>
              </a:rPr>
              <a:t>accounts are used for the adjustment to prepaid insurance?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Arial"/>
              </a:rPr>
              <a:t>Insurance Expense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Arial"/>
              </a:rPr>
              <a:t>Prepaid Insurance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15-1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22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	Adjust merchandise inventory.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 	Adjust interest receivable.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r="705"/>
          <a:stretch>
            <a:fillRect/>
          </a:stretch>
        </p:blipFill>
        <p:spPr bwMode="auto">
          <a:xfrm>
            <a:off x="0" y="0"/>
            <a:ext cx="9144000" cy="221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455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Recording an Adjusting Entry for Merchandise Inventory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amount of inventory on hand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at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beginning</a:t>
            </a:r>
            <a:r>
              <a:rPr lang="en-US" dirty="0" smtClean="0"/>
              <a:t> of a fiscal period is called </a:t>
            </a:r>
            <a:r>
              <a:rPr lang="en-US" b="1" dirty="0" smtClean="0">
                <a:solidFill>
                  <a:srgbClr val="0070C0"/>
                </a:solidFill>
              </a:rPr>
              <a:t>beginning inventory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During the period, merchandise is purchased and merchandise is sold. </a:t>
            </a:r>
          </a:p>
          <a:p>
            <a:r>
              <a:rPr lang="en-US" dirty="0" smtClean="0"/>
              <a:t>To determine how much merchandise remains in inventory at the end of the period, </a:t>
            </a:r>
            <a:r>
              <a:rPr lang="en-US" u="sng" dirty="0" smtClean="0"/>
              <a:t>a physical inventory is conducted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actual count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of merchandise at the end of a fiscal period is called </a:t>
            </a:r>
            <a:r>
              <a:rPr lang="en-US" b="1" dirty="0" smtClean="0">
                <a:solidFill>
                  <a:srgbClr val="0070C0"/>
                </a:solidFill>
              </a:rPr>
              <a:t>ending inventory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387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Recording an Adjusting Entry for Merchandise Inventory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Chapter 15_Page 44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9784" y="1600200"/>
            <a:ext cx="4965700" cy="1752600"/>
          </a:xfrm>
          <a:prstGeom prst="rect">
            <a:avLst/>
          </a:prstGeom>
        </p:spPr>
      </p:pic>
      <p:pic>
        <p:nvPicPr>
          <p:cNvPr id="9" name="Picture 8" descr="Chapter 15_Page 44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019664"/>
            <a:ext cx="7772400" cy="1771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Down Arrow 38"/>
          <p:cNvSpPr/>
          <p:nvPr/>
        </p:nvSpPr>
        <p:spPr>
          <a:xfrm>
            <a:off x="2621280" y="187452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45720" y="1447800"/>
            <a:ext cx="3764280" cy="909661"/>
            <a:chOff x="45720" y="1447800"/>
            <a:chExt cx="3764280" cy="909661"/>
          </a:xfrm>
        </p:grpSpPr>
        <p:sp>
          <p:nvSpPr>
            <p:cNvPr id="67" name="Rectangle 66"/>
            <p:cNvSpPr/>
            <p:nvPr/>
          </p:nvSpPr>
          <p:spPr>
            <a:xfrm>
              <a:off x="1950720" y="1804051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r>
                <a:rPr lang="en-US" sz="1400" dirty="0" smtClean="0"/>
                <a:t>Adj.	5,648.44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5720" y="1447800"/>
              <a:ext cx="3733800" cy="909661"/>
              <a:chOff x="2667000" y="2739009"/>
              <a:chExt cx="3733800" cy="909661"/>
            </a:xfrm>
          </p:grpSpPr>
          <p:grpSp>
            <p:nvGrpSpPr>
              <p:cNvPr id="42" name="Group 17"/>
              <p:cNvGrpSpPr/>
              <p:nvPr/>
            </p:nvGrpSpPr>
            <p:grpSpPr>
              <a:xfrm>
                <a:off x="2667000" y="2739009"/>
                <a:ext cx="3733800" cy="909661"/>
                <a:chOff x="5605505" y="1667685"/>
                <a:chExt cx="3733800" cy="909661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5605505" y="2025134"/>
                  <a:ext cx="193548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490663" algn="dec"/>
                    </a:tabLst>
                  </a:pPr>
                  <a:r>
                    <a:rPr lang="en-US" sz="1400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Dec. 31 Bal.	 108,486.44</a:t>
                  </a:r>
                </a:p>
                <a:p>
                  <a:pPr>
                    <a:tabLst>
                      <a:tab pos="1490663" algn="dec"/>
                    </a:tabLst>
                  </a:pPr>
                  <a:r>
                    <a:rPr lang="en-US" sz="1400" i="1" dirty="0" smtClean="0"/>
                    <a:t>(New Bal.	102,838.00)</a:t>
                  </a:r>
                  <a:endParaRPr lang="en-US" sz="1400" dirty="0" smtClean="0"/>
                </a:p>
              </p:txBody>
            </p:sp>
            <p:grpSp>
              <p:nvGrpSpPr>
                <p:cNvPr id="45" name="Group 53"/>
                <p:cNvGrpSpPr/>
                <p:nvPr/>
              </p:nvGrpSpPr>
              <p:grpSpPr>
                <a:xfrm>
                  <a:off x="5681705" y="1667685"/>
                  <a:ext cx="3657600" cy="909661"/>
                  <a:chOff x="5681705" y="1667685"/>
                  <a:chExt cx="3657600" cy="909661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6087036" y="1667685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Merchandise Inventory</a:t>
                    </a:r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>
                  <a:xfrm flipH="1">
                    <a:off x="5681705" y="2028706"/>
                    <a:ext cx="36576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7512034" y="2028706"/>
                    <a:ext cx="0" cy="5486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3" name="Rectangle 42"/>
              <p:cNvSpPr/>
              <p:nvPr/>
            </p:nvSpPr>
            <p:spPr>
              <a:xfrm>
                <a:off x="4581356" y="3101790"/>
                <a:ext cx="181944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371600" algn="dec"/>
                  </a:tabLst>
                </a:pPr>
                <a:endParaRPr lang="en-US" sz="1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45722" y="2514600"/>
            <a:ext cx="3870958" cy="895314"/>
            <a:chOff x="2667002" y="3805809"/>
            <a:chExt cx="3870958" cy="895314"/>
          </a:xfrm>
        </p:grpSpPr>
        <p:grpSp>
          <p:nvGrpSpPr>
            <p:cNvPr id="50" name="Group 23"/>
            <p:cNvGrpSpPr/>
            <p:nvPr/>
          </p:nvGrpSpPr>
          <p:grpSpPr>
            <a:xfrm>
              <a:off x="2667002" y="3805809"/>
              <a:ext cx="3733799" cy="895314"/>
              <a:chOff x="5602242" y="2672632"/>
              <a:chExt cx="3467222" cy="895314"/>
            </a:xfrm>
          </p:grpSpPr>
          <p:grpSp>
            <p:nvGrpSpPr>
              <p:cNvPr id="52" name="Group 55"/>
              <p:cNvGrpSpPr/>
              <p:nvPr/>
            </p:nvGrpSpPr>
            <p:grpSpPr>
              <a:xfrm>
                <a:off x="5673000" y="2672632"/>
                <a:ext cx="3396464" cy="895314"/>
                <a:chOff x="5673000" y="2672632"/>
                <a:chExt cx="3396464" cy="895314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5915155" y="2672632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 smtClean="0"/>
                    <a:t>Income Summary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5673000" y="3019306"/>
                  <a:ext cx="33964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7364374" y="3019306"/>
                  <a:ext cx="0" cy="5486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Rectangle 52"/>
              <p:cNvSpPr/>
              <p:nvPr/>
            </p:nvSpPr>
            <p:spPr>
              <a:xfrm>
                <a:off x="5602242" y="3019306"/>
                <a:ext cx="179729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90663" algn="dec"/>
                  </a:tabLst>
                </a:pPr>
                <a:r>
                  <a:rPr lang="en-US" sz="1400" dirty="0" smtClean="0"/>
                  <a:t>Adj.	5,648.44</a:t>
                </a: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4678680" y="415066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endParaRPr lang="en-US" sz="1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0652196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Journalizing the Adjusting Entry for Interest Receivable  -- Interest is earned daily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/>
          <a:lstStyle/>
          <a:p>
            <a:r>
              <a:rPr lang="en-US" dirty="0" smtClean="0"/>
              <a:t>Interest earned but not yet received is called </a:t>
            </a:r>
            <a:r>
              <a:rPr lang="en-US" b="1" dirty="0" smtClean="0">
                <a:solidFill>
                  <a:srgbClr val="0070C0"/>
                </a:solidFill>
              </a:rPr>
              <a:t>accrued interest income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Interest Receivable is an </a:t>
            </a:r>
            <a:r>
              <a:rPr lang="en-US" b="1" dirty="0" smtClean="0"/>
              <a:t>asset </a:t>
            </a:r>
            <a:r>
              <a:rPr lang="en-US" dirty="0" smtClean="0"/>
              <a:t>account.</a:t>
            </a:r>
          </a:p>
          <a:p>
            <a:r>
              <a:rPr lang="en-US" dirty="0" smtClean="0"/>
              <a:t>Interest Income is a </a:t>
            </a:r>
            <a:r>
              <a:rPr lang="en-US" b="1" dirty="0" smtClean="0"/>
              <a:t>revenue</a:t>
            </a:r>
            <a:r>
              <a:rPr lang="en-US" dirty="0" smtClean="0"/>
              <a:t> account.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0943" y="1798511"/>
            <a:ext cx="3124200" cy="25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2855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5720" y="1447800"/>
            <a:ext cx="3733800" cy="909661"/>
            <a:chOff x="2667000" y="2739009"/>
            <a:chExt cx="3733800" cy="909661"/>
          </a:xfrm>
        </p:grpSpPr>
        <p:grpSp>
          <p:nvGrpSpPr>
            <p:cNvPr id="43" name="Group 17"/>
            <p:cNvGrpSpPr/>
            <p:nvPr/>
          </p:nvGrpSpPr>
          <p:grpSpPr>
            <a:xfrm>
              <a:off x="2667000" y="2739009"/>
              <a:ext cx="3733800" cy="909661"/>
              <a:chOff x="5605505" y="1667685"/>
              <a:chExt cx="3733800" cy="909661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05505" y="2025134"/>
                <a:ext cx="193548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90663" algn="dec"/>
                  </a:tabLst>
                </a:pPr>
                <a:r>
                  <a:rPr lang="en-US" sz="1400" dirty="0" smtClean="0"/>
                  <a:t>Adj.	93.00</a:t>
                </a:r>
              </a:p>
            </p:txBody>
          </p:sp>
          <p:grpSp>
            <p:nvGrpSpPr>
              <p:cNvPr id="46" name="Group 53"/>
              <p:cNvGrpSpPr/>
              <p:nvPr/>
            </p:nvGrpSpPr>
            <p:grpSpPr>
              <a:xfrm>
                <a:off x="5681705" y="1667685"/>
                <a:ext cx="3657600" cy="909661"/>
                <a:chOff x="5681705" y="1667685"/>
                <a:chExt cx="3657600" cy="909661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6087036" y="1667685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 smtClean="0"/>
                    <a:t>Interest Receivable</a:t>
                  </a:r>
                </a:p>
              </p:txBody>
            </p: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681705" y="2028706"/>
                  <a:ext cx="3657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7512034" y="2028706"/>
                  <a:ext cx="0" cy="5486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" name="Rectangle 43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endParaRPr lang="en-US" sz="14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Journalizing the Adjusting Entry for Interest Receivable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 descr="Chapter 15_Page 44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1676400"/>
            <a:ext cx="4751832" cy="1847130"/>
          </a:xfrm>
          <a:prstGeom prst="rect">
            <a:avLst/>
          </a:prstGeom>
        </p:spPr>
      </p:pic>
      <p:pic>
        <p:nvPicPr>
          <p:cNvPr id="9" name="Picture 8" descr="Chapter 15_Page 448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038600"/>
            <a:ext cx="7772400" cy="1762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LO3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Down Arrow 40"/>
          <p:cNvSpPr/>
          <p:nvPr/>
        </p:nvSpPr>
        <p:spPr>
          <a:xfrm>
            <a:off x="838200" y="187452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981790" y="3581400"/>
            <a:ext cx="3171700" cy="1630680"/>
            <a:chOff x="762000" y="1371600"/>
            <a:chExt cx="3171700" cy="1630680"/>
          </a:xfrm>
        </p:grpSpPr>
        <p:sp>
          <p:nvSpPr>
            <p:cNvPr id="59" name="Rectangle 58"/>
            <p:cNvSpPr/>
            <p:nvPr/>
          </p:nvSpPr>
          <p:spPr>
            <a:xfrm>
              <a:off x="1143000" y="1371600"/>
              <a:ext cx="27907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Debit Interest Receivable</a:t>
              </a:r>
            </a:p>
          </p:txBody>
        </p:sp>
        <p:grpSp>
          <p:nvGrpSpPr>
            <p:cNvPr id="60" name="Group 12"/>
            <p:cNvGrpSpPr/>
            <p:nvPr/>
          </p:nvGrpSpPr>
          <p:grpSpPr>
            <a:xfrm>
              <a:off x="762000" y="1371600"/>
              <a:ext cx="365760" cy="1630680"/>
              <a:chOff x="1066800" y="3048000"/>
              <a:chExt cx="365760" cy="1630680"/>
            </a:xfrm>
          </p:grpSpPr>
          <p:cxnSp>
            <p:nvCxnSpPr>
              <p:cNvPr id="61" name="Straight Arrow Connector 60"/>
              <p:cNvCxnSpPr/>
              <p:nvPr/>
            </p:nvCxnSpPr>
            <p:spPr>
              <a:xfrm>
                <a:off x="1249680" y="3124200"/>
                <a:ext cx="0" cy="155448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2286000" y="5638800"/>
            <a:ext cx="2893932" cy="733485"/>
            <a:chOff x="762000" y="1038225"/>
            <a:chExt cx="2893932" cy="733485"/>
          </a:xfrm>
        </p:grpSpPr>
        <p:sp>
          <p:nvSpPr>
            <p:cNvPr id="64" name="Rectangle 63"/>
            <p:cNvSpPr/>
            <p:nvPr/>
          </p:nvSpPr>
          <p:spPr>
            <a:xfrm>
              <a:off x="1143000" y="1371600"/>
              <a:ext cx="25129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Credit Interest Income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65" name="Group 12"/>
            <p:cNvGrpSpPr/>
            <p:nvPr/>
          </p:nvGrpSpPr>
          <p:grpSpPr>
            <a:xfrm>
              <a:off x="762000" y="1038225"/>
              <a:ext cx="365760" cy="699135"/>
              <a:chOff x="1066800" y="2714625"/>
              <a:chExt cx="365760" cy="699135"/>
            </a:xfrm>
          </p:grpSpPr>
          <p:cxnSp>
            <p:nvCxnSpPr>
              <p:cNvPr id="66" name="Straight Arrow Connector 65"/>
              <p:cNvCxnSpPr/>
              <p:nvPr/>
            </p:nvCxnSpPr>
            <p:spPr>
              <a:xfrm flipH="1" flipV="1">
                <a:off x="1242492" y="2714625"/>
                <a:ext cx="7188" cy="40957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45722" y="2438400"/>
            <a:ext cx="3870958" cy="1066800"/>
            <a:chOff x="45722" y="2438400"/>
            <a:chExt cx="3870958" cy="1066800"/>
          </a:xfrm>
        </p:grpSpPr>
        <p:grpSp>
          <p:nvGrpSpPr>
            <p:cNvPr id="50" name="Group 49"/>
            <p:cNvGrpSpPr/>
            <p:nvPr/>
          </p:nvGrpSpPr>
          <p:grpSpPr>
            <a:xfrm>
              <a:off x="45722" y="2438400"/>
              <a:ext cx="3870958" cy="895314"/>
              <a:chOff x="2667002" y="3805809"/>
              <a:chExt cx="3870958" cy="895314"/>
            </a:xfrm>
          </p:grpSpPr>
          <p:grpSp>
            <p:nvGrpSpPr>
              <p:cNvPr id="51" name="Group 23"/>
              <p:cNvGrpSpPr/>
              <p:nvPr/>
            </p:nvGrpSpPr>
            <p:grpSpPr>
              <a:xfrm>
                <a:off x="2667002" y="3805809"/>
                <a:ext cx="3733799" cy="895314"/>
                <a:chOff x="5602242" y="2672632"/>
                <a:chExt cx="3467222" cy="895314"/>
              </a:xfrm>
            </p:grpSpPr>
            <p:grpSp>
              <p:nvGrpSpPr>
                <p:cNvPr id="53" name="Group 55"/>
                <p:cNvGrpSpPr/>
                <p:nvPr/>
              </p:nvGrpSpPr>
              <p:grpSpPr>
                <a:xfrm>
                  <a:off x="5673000" y="2672632"/>
                  <a:ext cx="3396464" cy="895314"/>
                  <a:chOff x="5673000" y="2672632"/>
                  <a:chExt cx="3396464" cy="895314"/>
                </a:xfrm>
              </p:grpSpPr>
              <p:sp>
                <p:nvSpPr>
                  <p:cNvPr id="55" name="Rectangle 54"/>
                  <p:cNvSpPr/>
                  <p:nvPr/>
                </p:nvSpPr>
                <p:spPr>
                  <a:xfrm>
                    <a:off x="5915155" y="2672632"/>
                    <a:ext cx="2871269" cy="3077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400" dirty="0" smtClean="0"/>
                      <a:t>Interest Income</a:t>
                    </a:r>
                  </a:p>
                </p:txBody>
              </p:sp>
              <p:cxnSp>
                <p:nvCxnSpPr>
                  <p:cNvPr id="56" name="Straight Connector 55"/>
                  <p:cNvCxnSpPr/>
                  <p:nvPr/>
                </p:nvCxnSpPr>
                <p:spPr>
                  <a:xfrm flipH="1">
                    <a:off x="5673000" y="3019306"/>
                    <a:ext cx="3396464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7364374" y="3019306"/>
                    <a:ext cx="0" cy="5486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Rectangle 53"/>
                <p:cNvSpPr/>
                <p:nvPr/>
              </p:nvSpPr>
              <p:spPr>
                <a:xfrm>
                  <a:off x="5602242" y="3019306"/>
                  <a:ext cx="1797294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490663" algn="dec"/>
                    </a:tabLst>
                  </a:pPr>
                  <a:endParaRPr lang="en-US" sz="1400" dirty="0" smtClean="0"/>
                </a:p>
              </p:txBody>
            </p:sp>
          </p:grpSp>
          <p:sp>
            <p:nvSpPr>
              <p:cNvPr id="52" name="Rectangle 51"/>
              <p:cNvSpPr/>
              <p:nvPr/>
            </p:nvSpPr>
            <p:spPr>
              <a:xfrm>
                <a:off x="4678680" y="4150660"/>
                <a:ext cx="185928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371600" algn="dec"/>
                  </a:tabLst>
                </a:pPr>
                <a:endParaRPr lang="en-US" sz="1400" dirty="0" smtClean="0"/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1950720" y="2766536"/>
              <a:ext cx="19354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490663" algn="dec"/>
                </a:tabLst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Dec. 31 Bal.	 464.00</a:t>
              </a:r>
            </a:p>
            <a:p>
              <a:pPr>
                <a:tabLst>
                  <a:tab pos="1490663" algn="dec"/>
                </a:tabLst>
              </a:pPr>
              <a:r>
                <a:rPr lang="en-US" sz="1400" dirty="0" smtClean="0"/>
                <a:t>New Bal.	93.00</a:t>
              </a:r>
            </a:p>
            <a:p>
              <a:pPr>
                <a:tabLst>
                  <a:tab pos="1490663" algn="dec"/>
                </a:tabLst>
              </a:pPr>
              <a:r>
                <a:rPr lang="en-US" sz="1400" i="1" dirty="0" smtClean="0"/>
                <a:t>(New Bal.	557.00)</a:t>
              </a:r>
              <a:endParaRPr lang="en-US" sz="1400" dirty="0" smtClean="0"/>
            </a:p>
          </p:txBody>
        </p:sp>
      </p:grpSp>
      <p:sp>
        <p:nvSpPr>
          <p:cNvPr id="70" name="Down Arrow 69"/>
          <p:cNvSpPr/>
          <p:nvPr/>
        </p:nvSpPr>
        <p:spPr>
          <a:xfrm flipV="1">
            <a:off x="2971800" y="283733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523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1.	</a:t>
            </a:r>
            <a:r>
              <a:rPr lang="en-US" dirty="0">
                <a:ea typeface="Calibri"/>
                <a:cs typeface="Times New Roman"/>
              </a:rPr>
              <a:t>How is the amount of merchandise inventory on hand at the end of the fiscal year determined?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A physical inventory is conducted.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7300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2.	</a:t>
            </a:r>
            <a:r>
              <a:rPr lang="en-US" dirty="0">
                <a:ea typeface="Calibri"/>
                <a:cs typeface="Times New Roman"/>
              </a:rPr>
              <a:t>What adjusting entry is recorded when the </a:t>
            </a:r>
            <a:r>
              <a:rPr lang="en-US" dirty="0">
                <a:solidFill>
                  <a:srgbClr val="FF0000"/>
                </a:solidFill>
                <a:ea typeface="Calibri"/>
                <a:cs typeface="Times New Roman"/>
              </a:rPr>
              <a:t>ending merchandise inventory is greater than</a:t>
            </a:r>
            <a:r>
              <a:rPr lang="en-US" dirty="0">
                <a:ea typeface="Calibri"/>
                <a:cs typeface="Times New Roman"/>
              </a:rPr>
              <a:t> the beginning value?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Debit </a:t>
            </a:r>
            <a:r>
              <a:rPr lang="en-US" sz="3200" dirty="0" smtClean="0">
                <a:ea typeface="Calibri"/>
                <a:cs typeface="Arial"/>
              </a:rPr>
              <a:t>Merchandise Inventory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Credit </a:t>
            </a:r>
            <a:r>
              <a:rPr lang="en-US" sz="3200" dirty="0" smtClean="0">
                <a:ea typeface="Calibri"/>
                <a:cs typeface="Arial"/>
              </a:rPr>
              <a:t>Income Summary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3611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15-2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3.	</a:t>
            </a:r>
            <a:r>
              <a:rPr lang="en-US" b="1" dirty="0">
                <a:ea typeface="Calibri"/>
                <a:cs typeface="Times New Roman"/>
              </a:rPr>
              <a:t>How often is revenue earned </a:t>
            </a:r>
            <a:r>
              <a:rPr lang="en-US" dirty="0">
                <a:ea typeface="Calibri"/>
                <a:cs typeface="Times New Roman"/>
              </a:rPr>
              <a:t>on an outstanding note receivable?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Daily</a:t>
            </a:r>
            <a:endParaRPr lang="en-US" sz="3200" dirty="0" smtClean="0"/>
          </a:p>
          <a:p>
            <a:pPr lvl="0">
              <a:spcBef>
                <a:spcPct val="20000"/>
              </a:spcBef>
              <a:buClr>
                <a:srgbClr val="FF0000"/>
              </a:buClr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797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Adjusting Account Balances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general ledger accounts need to be brought up to date before financial statements are prepared. </a:t>
            </a:r>
            <a:endParaRPr lang="en-US" dirty="0"/>
          </a:p>
          <a:p>
            <a:pPr lvl="1"/>
            <a:r>
              <a:rPr lang="en-US" dirty="0" smtClean="0"/>
              <a:t>Remember Supplies Expense &amp; Insurance Expense?</a:t>
            </a:r>
          </a:p>
          <a:p>
            <a:r>
              <a:rPr lang="en-US" dirty="0" smtClean="0"/>
              <a:t>Adjusting entries are used to bring a general ledger account up to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15-2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22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/>
              <a:t> 	Calculate depreciation expense using the straight-line method.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r>
              <a:rPr lang="en-US" sz="2400" dirty="0" smtClean="0"/>
              <a:t> 	Adjust accumulated depreciation.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r="705"/>
          <a:stretch>
            <a:fillRect/>
          </a:stretch>
        </p:blipFill>
        <p:spPr bwMode="auto">
          <a:xfrm>
            <a:off x="0" y="0"/>
            <a:ext cx="9144000" cy="2217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26960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Assets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businesses use several broad categories of assets in their operations. </a:t>
            </a:r>
          </a:p>
          <a:p>
            <a:r>
              <a:rPr lang="en-US" dirty="0" smtClean="0"/>
              <a:t>Cash and other assets expected to be exchanged for cash or consumed </a:t>
            </a: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within a year </a:t>
            </a:r>
            <a:r>
              <a:rPr lang="en-US" dirty="0" smtClean="0"/>
              <a:t>are called </a:t>
            </a:r>
            <a:r>
              <a:rPr lang="en-US" b="1" dirty="0" smtClean="0">
                <a:solidFill>
                  <a:srgbClr val="0070C0"/>
                </a:solidFill>
              </a:rPr>
              <a:t>current assets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Physical assets that will be used for a number of years in the operation of a business are called </a:t>
            </a:r>
            <a:r>
              <a:rPr lang="en-US" b="1" dirty="0" smtClean="0">
                <a:solidFill>
                  <a:srgbClr val="0070C0"/>
                </a:solidFill>
              </a:rPr>
              <a:t>plant assets</a:t>
            </a:r>
            <a:r>
              <a:rPr lang="en-US" dirty="0" smtClean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6076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Depreciating Plant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loss in the usefulness of a plant asset as a result of wear or obsolescence is called </a:t>
            </a:r>
            <a:r>
              <a:rPr lang="en-US" b="1" dirty="0" smtClean="0">
                <a:solidFill>
                  <a:srgbClr val="0070C0"/>
                </a:solidFill>
              </a:rPr>
              <a:t>depreciation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match revenue with the expenses used to earn the revenue, the cost of a plant asset must be expensed over the asset’s useful life. </a:t>
            </a:r>
          </a:p>
          <a:p>
            <a:r>
              <a:rPr lang="en-US" dirty="0" smtClean="0"/>
              <a:t>The portion of a plant asset’s cost that is transferred to an expense account in each fiscal period during that asset’s useful life is called </a:t>
            </a:r>
            <a:r>
              <a:rPr lang="en-US" b="1" dirty="0" smtClean="0">
                <a:solidFill>
                  <a:srgbClr val="0070C0"/>
                </a:solidFill>
              </a:rPr>
              <a:t>depreciation expense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11420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Depreciating Plant Assets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factors are considered in calculating the annual amount of depreciation expense for a plant asset:</a:t>
            </a:r>
          </a:p>
          <a:p>
            <a:pPr lvl="1"/>
            <a:r>
              <a:rPr lang="en-US" dirty="0" smtClean="0"/>
              <a:t>Original cost</a:t>
            </a:r>
          </a:p>
          <a:p>
            <a:pPr lvl="1"/>
            <a:r>
              <a:rPr lang="en-US" dirty="0" smtClean="0"/>
              <a:t>Salvage value</a:t>
            </a:r>
          </a:p>
          <a:p>
            <a:pPr lvl="1"/>
            <a:r>
              <a:rPr lang="en-US" dirty="0" smtClean="0"/>
              <a:t>Useful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260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Depreciating Plant Assets—</a:t>
            </a:r>
            <a:br>
              <a:rPr lang="en-US" dirty="0" smtClean="0"/>
            </a:br>
            <a:r>
              <a:rPr lang="en-US" dirty="0" smtClean="0"/>
              <a:t>Original Cost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original cost of a plant asset includes all costs paid to make the asset usable to a business.</a:t>
            </a:r>
          </a:p>
          <a:p>
            <a:r>
              <a:rPr lang="en-US" dirty="0" smtClean="0"/>
              <a:t>These costs include the price of the asset plus delivery and any necessary installation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3141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Depreciating Plant Assets—</a:t>
            </a:r>
            <a:b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/>
              <a:t>Salvage Value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estimate of the amount that will be received for an asset at the time of its disposal is called its </a:t>
            </a:r>
            <a:r>
              <a:rPr lang="en-US" b="1" dirty="0" smtClean="0">
                <a:solidFill>
                  <a:srgbClr val="0070C0"/>
                </a:solidFill>
              </a:rPr>
              <a:t>salvage value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Salvage value may also be referred to as </a:t>
            </a:r>
            <a:r>
              <a:rPr lang="en-US" b="1" i="1" dirty="0" smtClean="0">
                <a:solidFill>
                  <a:srgbClr val="0070C0"/>
                </a:solidFill>
              </a:rPr>
              <a:t>residual value </a:t>
            </a:r>
            <a:r>
              <a:rPr lang="en-US" b="1" dirty="0" smtClean="0"/>
              <a:t>or </a:t>
            </a:r>
            <a:r>
              <a:rPr lang="en-US" b="1" i="1" dirty="0">
                <a:solidFill>
                  <a:srgbClr val="0070C0"/>
                </a:solidFill>
              </a:rPr>
              <a:t>scrap value</a:t>
            </a:r>
            <a:r>
              <a:rPr lang="en-US" b="1" dirty="0" smtClean="0"/>
              <a:t>. </a:t>
            </a:r>
          </a:p>
          <a:p>
            <a:r>
              <a:rPr lang="en-US" dirty="0" smtClean="0"/>
              <a:t>Since salvage value cannot be known when the asset is bought, it must be estimated.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6" name="Flowchart: Delay 5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386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Depreciating Plant Assets—</a:t>
            </a:r>
            <a:br>
              <a:rPr lang="en-US" sz="36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/>
              <a:t>Useful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period of time over which an asset contributes to the earnings of a business is called its </a:t>
            </a:r>
            <a:r>
              <a:rPr lang="en-US" b="1" dirty="0" smtClean="0">
                <a:solidFill>
                  <a:srgbClr val="0070C0"/>
                </a:solidFill>
              </a:rPr>
              <a:t>useful life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total amount of depreciation expense is distributed over the estimated useful life of a plant asset.</a:t>
            </a:r>
          </a:p>
          <a:p>
            <a:r>
              <a:rPr lang="en-US" dirty="0" smtClean="0"/>
              <a:t>Two factors affect the useful life of a plant asset: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hysical depreciation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unctional depreciation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6" name="Flowchart: Delay 5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706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Straight-line Depreciation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Recording an equal amount of depreciation expense for a plant asset in each year of its useful life is called the </a:t>
            </a:r>
            <a:r>
              <a:rPr lang="en-US" sz="2800" b="1" dirty="0" smtClean="0">
                <a:solidFill>
                  <a:srgbClr val="0070C0"/>
                </a:solidFill>
              </a:rPr>
              <a:t>straight-line method of depreciation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LO5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14400" y="3200400"/>
            <a:ext cx="6553200" cy="1295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35000">
                <a:schemeClr val="accent3">
                  <a:tint val="44500"/>
                  <a:satMod val="160000"/>
                </a:schemeClr>
              </a:gs>
              <a:gs pos="7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43000" y="3200400"/>
          <a:ext cx="7086599" cy="922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2709"/>
                <a:gridCol w="644236"/>
                <a:gridCol w="1932709"/>
                <a:gridCol w="644236"/>
                <a:gridCol w="1932709"/>
              </a:tblGrid>
              <a:tr h="830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Original Cost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−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Estimated Salvage Value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Estimated Total Depreciation Expense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43000" y="4114800"/>
          <a:ext cx="7086599" cy="3124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2709"/>
                <a:gridCol w="644236"/>
                <a:gridCol w="1932709"/>
                <a:gridCol w="644236"/>
                <a:gridCol w="1932709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$2,500.00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−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$500.00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$2,000.00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914400" y="4724400"/>
            <a:ext cx="6553200" cy="1295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35000">
                <a:schemeClr val="accent3">
                  <a:tint val="44500"/>
                  <a:satMod val="160000"/>
                </a:schemeClr>
              </a:gs>
              <a:gs pos="7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43000" y="4724400"/>
          <a:ext cx="7086599" cy="922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2709"/>
                <a:gridCol w="644236"/>
                <a:gridCol w="1932709"/>
                <a:gridCol w="644236"/>
                <a:gridCol w="1932709"/>
              </a:tblGrid>
              <a:tr h="8305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Estimated Total Depreciation Expense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÷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Years of Estimated Useful Life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Annual Depreciation Expense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143000" y="5638800"/>
          <a:ext cx="7086599" cy="3124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2709"/>
                <a:gridCol w="644236"/>
                <a:gridCol w="1932709"/>
                <a:gridCol w="644236"/>
                <a:gridCol w="1932709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$2,000.00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÷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$400.00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4891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Accumulated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Depreciation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total amount of depreciation expense that has been recorded since the purchase of a plant asset is called </a:t>
            </a:r>
            <a:r>
              <a:rPr lang="en-US" sz="2800" b="1" dirty="0" smtClean="0">
                <a:solidFill>
                  <a:srgbClr val="0070C0"/>
                </a:solidFill>
              </a:rPr>
              <a:t>accumulated depreciation</a:t>
            </a:r>
            <a:r>
              <a:rPr lang="en-US" sz="28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LO6</a:t>
            </a:r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914400" y="3429000"/>
            <a:ext cx="6553200" cy="1371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35000">
                <a:schemeClr val="accent3">
                  <a:tint val="44500"/>
                  <a:satMod val="160000"/>
                </a:schemeClr>
              </a:gs>
              <a:gs pos="7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3000" y="3429000"/>
          <a:ext cx="7086599" cy="922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2709"/>
                <a:gridCol w="644236"/>
                <a:gridCol w="1932709"/>
                <a:gridCol w="644236"/>
                <a:gridCol w="1932709"/>
              </a:tblGrid>
              <a:tr h="8305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20X2 Accumulated Depreciation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20X3 Depreciation Expense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20X3 Accumulated</a:t>
                      </a:r>
                      <a:r>
                        <a:rPr lang="en-US" sz="2000" b="1" u="none" strike="noStrike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Depreciation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43000" y="4411980"/>
          <a:ext cx="7086599" cy="3124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2709"/>
                <a:gridCol w="644236"/>
                <a:gridCol w="1932709"/>
                <a:gridCol w="644236"/>
                <a:gridCol w="1932709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$800.00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$400.00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$1,200.00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8043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an Unadjusted Trial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first step </a:t>
            </a:r>
            <a:r>
              <a:rPr lang="en-US" dirty="0" smtClean="0"/>
              <a:t>in preparing adjusting entries is to prepare a trial balance. </a:t>
            </a:r>
          </a:p>
          <a:p>
            <a:r>
              <a:rPr lang="en-US" dirty="0" smtClean="0"/>
              <a:t>A trial balance prepared </a:t>
            </a:r>
            <a:r>
              <a:rPr lang="en-US" b="1" u="sng" dirty="0" smtClean="0"/>
              <a:t>before adjusting entries are posted</a:t>
            </a:r>
            <a:r>
              <a:rPr lang="en-US" b="1" dirty="0" smtClean="0"/>
              <a:t> </a:t>
            </a:r>
            <a:r>
              <a:rPr lang="en-US" dirty="0" smtClean="0"/>
              <a:t>is called an </a:t>
            </a:r>
            <a:r>
              <a:rPr lang="en-US" b="1" u="sng" dirty="0" smtClean="0">
                <a:solidFill>
                  <a:srgbClr val="0070C0"/>
                </a:solidFill>
              </a:rPr>
              <a:t>unadjusted</a:t>
            </a:r>
            <a:r>
              <a:rPr lang="en-US" b="1" dirty="0" smtClean="0">
                <a:solidFill>
                  <a:srgbClr val="0070C0"/>
                </a:solidFill>
              </a:rPr>
              <a:t> trial balance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7" name="Flowchart: Delay 6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original cost of a plant asset minus accumulated depreciation is called the </a:t>
            </a:r>
            <a:r>
              <a:rPr lang="en-US" sz="2800" b="1" dirty="0" smtClean="0">
                <a:solidFill>
                  <a:srgbClr val="0070C0"/>
                </a:solidFill>
              </a:rPr>
              <a:t>book value </a:t>
            </a:r>
            <a:r>
              <a:rPr lang="en-US" sz="2800" dirty="0" smtClean="0"/>
              <a:t>of a plant asset.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LO6</a:t>
            </a:r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14400" y="3429000"/>
            <a:ext cx="6553200" cy="1371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35000">
                <a:schemeClr val="accent3">
                  <a:tint val="44500"/>
                  <a:satMod val="160000"/>
                </a:schemeClr>
              </a:gs>
              <a:gs pos="7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143000" y="3429000"/>
          <a:ext cx="7086599" cy="9220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2709"/>
                <a:gridCol w="644236"/>
                <a:gridCol w="1932709"/>
                <a:gridCol w="644236"/>
                <a:gridCol w="1932709"/>
              </a:tblGrid>
              <a:tr h="8305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Original Cost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−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20X3 Accumulated Depreciation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=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  <a:t>Ending 20X3</a:t>
                      </a:r>
                      <a:br>
                        <a:rPr lang="en-US" sz="2000" b="1" u="none" strike="noStrike" dirty="0" smtClean="0">
                          <a:solidFill>
                            <a:srgbClr val="0070C0"/>
                          </a:solidFill>
                        </a:rPr>
                      </a:br>
                      <a:r>
                        <a:rPr lang="en-US" sz="2000" b="1" u="none" strike="noStrike" baseline="0" dirty="0" smtClean="0">
                          <a:solidFill>
                            <a:srgbClr val="0070C0"/>
                          </a:solidFill>
                        </a:rPr>
                        <a:t>Book Value</a:t>
                      </a:r>
                      <a:endParaRPr lang="en-US" sz="20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43000" y="4411980"/>
          <a:ext cx="7086599" cy="3124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32709"/>
                <a:gridCol w="644236"/>
                <a:gridCol w="1932709"/>
                <a:gridCol w="644236"/>
                <a:gridCol w="1932709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$2,500.00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−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$1,200.00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=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/>
                        <a:t>$1,300.00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0071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Journalizing the Adjusting Entry for Accumulated Depreciation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LO6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5" name="Flowchart: Delay 14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3200" y="2142295"/>
            <a:ext cx="3657600" cy="665226"/>
            <a:chOff x="5681705" y="1667685"/>
            <a:chExt cx="3657600" cy="665226"/>
          </a:xfrm>
        </p:grpSpPr>
        <p:sp>
          <p:nvSpPr>
            <p:cNvPr id="20" name="Rectangle 19"/>
            <p:cNvSpPr/>
            <p:nvPr/>
          </p:nvSpPr>
          <p:spPr>
            <a:xfrm>
              <a:off x="5681705" y="2025134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r>
                <a:rPr lang="en-US" sz="1400" dirty="0" smtClean="0"/>
                <a:t>Adj.	7,485.00</a:t>
              </a:r>
            </a:p>
          </p:txBody>
        </p:sp>
        <p:grpSp>
          <p:nvGrpSpPr>
            <p:cNvPr id="21" name="Group 53"/>
            <p:cNvGrpSpPr/>
            <p:nvPr/>
          </p:nvGrpSpPr>
          <p:grpSpPr>
            <a:xfrm>
              <a:off x="5681705" y="1667685"/>
              <a:ext cx="3657600" cy="635341"/>
              <a:chOff x="5681705" y="1667685"/>
              <a:chExt cx="3657600" cy="63534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681705" y="1667685"/>
                <a:ext cx="36576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Depreciation Expense—Office Equipment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H="1">
                <a:off x="5681705" y="2028706"/>
                <a:ext cx="3657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512034" y="202870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3"/>
          <p:cNvGrpSpPr/>
          <p:nvPr/>
        </p:nvGrpSpPr>
        <p:grpSpPr>
          <a:xfrm>
            <a:off x="2743200" y="4655613"/>
            <a:ext cx="3657605" cy="654451"/>
            <a:chOff x="5672997" y="2672632"/>
            <a:chExt cx="3396467" cy="654451"/>
          </a:xfrm>
        </p:grpSpPr>
        <p:grpSp>
          <p:nvGrpSpPr>
            <p:cNvPr id="28" name="Group 55"/>
            <p:cNvGrpSpPr/>
            <p:nvPr/>
          </p:nvGrpSpPr>
          <p:grpSpPr>
            <a:xfrm>
              <a:off x="5672997" y="2672632"/>
              <a:ext cx="3396467" cy="620994"/>
              <a:chOff x="5672997" y="2672632"/>
              <a:chExt cx="3396467" cy="62099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672997" y="2672632"/>
                <a:ext cx="33964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Depreciation Expense—Store Equipment</a:t>
                </a: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5673000" y="3019306"/>
                <a:ext cx="33964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364374" y="3019306"/>
                <a:ext cx="0" cy="27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5672999" y="3019306"/>
              <a:ext cx="17265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r>
                <a:rPr lang="en-US" sz="1400" dirty="0" smtClean="0"/>
                <a:t>Adj.	9,830.00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43200" y="5334000"/>
            <a:ext cx="4023360" cy="1065585"/>
            <a:chOff x="2743200" y="5177409"/>
            <a:chExt cx="4023360" cy="1065585"/>
          </a:xfrm>
        </p:grpSpPr>
        <p:sp>
          <p:nvSpPr>
            <p:cNvPr id="34" name="Rectangle 33"/>
            <p:cNvSpPr/>
            <p:nvPr/>
          </p:nvSpPr>
          <p:spPr>
            <a:xfrm>
              <a:off x="4572000" y="5504330"/>
              <a:ext cx="219456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604963" algn="dec"/>
                </a:tabLst>
              </a:pPr>
              <a:r>
                <a:rPr lang="en-US" sz="1400" i="1" dirty="0" smtClean="0">
                  <a:solidFill>
                    <a:schemeClr val="bg1">
                      <a:lumMod val="50000"/>
                    </a:schemeClr>
                  </a:solidFill>
                </a:rPr>
                <a:t>Dec. 31 Bal.	8,495.00</a:t>
              </a:r>
            </a:p>
            <a:p>
              <a:pPr>
                <a:tabLst>
                  <a:tab pos="1604963" algn="dec"/>
                </a:tabLst>
              </a:pPr>
              <a:r>
                <a:rPr lang="en-US" sz="1400" dirty="0" smtClean="0"/>
                <a:t>Adj.	9,830.00</a:t>
              </a:r>
            </a:p>
            <a:p>
              <a:pPr>
                <a:tabLst>
                  <a:tab pos="1604963" algn="dec"/>
                </a:tabLst>
              </a:pPr>
              <a:r>
                <a:rPr lang="en-US" sz="1400" i="1" dirty="0" smtClean="0"/>
                <a:t>(New Bal.	18,325.00)</a:t>
              </a:r>
            </a:p>
          </p:txBody>
        </p:sp>
        <p:grpSp>
          <p:nvGrpSpPr>
            <p:cNvPr id="36" name="Group 55"/>
            <p:cNvGrpSpPr/>
            <p:nvPr/>
          </p:nvGrpSpPr>
          <p:grpSpPr>
            <a:xfrm>
              <a:off x="2743200" y="5177409"/>
              <a:ext cx="3657600" cy="1063847"/>
              <a:chOff x="5755849" y="2686979"/>
              <a:chExt cx="3657600" cy="106384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755849" y="2686979"/>
                <a:ext cx="36576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Accumulated Depreciation—Store Equipment</a:t>
                </a:r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5755849" y="3019306"/>
                <a:ext cx="3657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7584649" y="3019306"/>
                <a:ext cx="0" cy="7315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" name="Down Arrow 40"/>
          <p:cNvSpPr/>
          <p:nvPr/>
        </p:nvSpPr>
        <p:spPr>
          <a:xfrm flipV="1">
            <a:off x="3505200" y="2541495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 flipV="1">
            <a:off x="5566185" y="57150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739615" y="1447800"/>
            <a:ext cx="3657600" cy="670558"/>
            <a:chOff x="2743200" y="2739009"/>
            <a:chExt cx="3657600" cy="670558"/>
          </a:xfrm>
        </p:grpSpPr>
        <p:grpSp>
          <p:nvGrpSpPr>
            <p:cNvPr id="45" name="Group 17"/>
            <p:cNvGrpSpPr/>
            <p:nvPr/>
          </p:nvGrpSpPr>
          <p:grpSpPr>
            <a:xfrm>
              <a:off x="2743200" y="2739009"/>
              <a:ext cx="3657600" cy="665226"/>
              <a:chOff x="5681705" y="1667685"/>
              <a:chExt cx="3657600" cy="66522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681705" y="2025134"/>
                <a:ext cx="185928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371600" algn="dec"/>
                  </a:tabLst>
                </a:pP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Dec. 31 Bal.	24,895.18</a:t>
                </a:r>
              </a:p>
            </p:txBody>
          </p:sp>
          <p:grpSp>
            <p:nvGrpSpPr>
              <p:cNvPr id="48" name="Group 53"/>
              <p:cNvGrpSpPr/>
              <p:nvPr/>
            </p:nvGrpSpPr>
            <p:grpSpPr>
              <a:xfrm>
                <a:off x="5681705" y="1667685"/>
                <a:ext cx="3657600" cy="635341"/>
                <a:chOff x="5681705" y="1667685"/>
                <a:chExt cx="3657600" cy="635341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6087036" y="1667685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 smtClean="0"/>
                    <a:t>Office Equipment</a:t>
                  </a:r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5681705" y="2028706"/>
                  <a:ext cx="3657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7512034" y="2028706"/>
                  <a:ext cx="0" cy="2743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Rectangle 45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endParaRPr lang="en-US" sz="14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Group 23"/>
          <p:cNvGrpSpPr/>
          <p:nvPr/>
        </p:nvGrpSpPr>
        <p:grpSpPr>
          <a:xfrm>
            <a:off x="2739615" y="3919242"/>
            <a:ext cx="3657602" cy="712434"/>
            <a:chOff x="5672999" y="2672632"/>
            <a:chExt cx="3396465" cy="712434"/>
          </a:xfrm>
        </p:grpSpPr>
        <p:grpSp>
          <p:nvGrpSpPr>
            <p:cNvPr id="55" name="Group 55"/>
            <p:cNvGrpSpPr/>
            <p:nvPr/>
          </p:nvGrpSpPr>
          <p:grpSpPr>
            <a:xfrm>
              <a:off x="5673000" y="2672632"/>
              <a:ext cx="3396464" cy="712434"/>
              <a:chOff x="5673000" y="2672632"/>
              <a:chExt cx="3396464" cy="71243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5915155" y="2672632"/>
                <a:ext cx="287126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 smtClean="0"/>
                  <a:t>Store Equipment</a:t>
                </a: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 flipH="1">
                <a:off x="5673000" y="3019306"/>
                <a:ext cx="33964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364374" y="3019306"/>
                <a:ext cx="0" cy="3657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/>
            <p:cNvSpPr/>
            <p:nvPr/>
          </p:nvSpPr>
          <p:spPr>
            <a:xfrm>
              <a:off x="5672999" y="3019306"/>
              <a:ext cx="17265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Dec. 31 Bal.	59,148.11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09134" y="2831458"/>
            <a:ext cx="4053841" cy="1065585"/>
            <a:chOff x="2712719" y="5177409"/>
            <a:chExt cx="4053841" cy="1065585"/>
          </a:xfrm>
        </p:grpSpPr>
        <p:sp>
          <p:nvSpPr>
            <p:cNvPr id="61" name="Rectangle 60"/>
            <p:cNvSpPr/>
            <p:nvPr/>
          </p:nvSpPr>
          <p:spPr>
            <a:xfrm>
              <a:off x="4572000" y="5504330"/>
              <a:ext cx="219456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604963" algn="dec"/>
                </a:tabLst>
              </a:pPr>
              <a:r>
                <a:rPr lang="en-US" sz="1400" dirty="0" smtClean="0">
                  <a:solidFill>
                    <a:schemeClr val="bg1">
                      <a:lumMod val="50000"/>
                    </a:schemeClr>
                  </a:solidFill>
                </a:rPr>
                <a:t>Dec. 31 Bal.	6,189.00</a:t>
              </a:r>
            </a:p>
            <a:p>
              <a:pPr>
                <a:tabLst>
                  <a:tab pos="1604963" algn="dec"/>
                </a:tabLst>
              </a:pPr>
              <a:r>
                <a:rPr lang="en-US" sz="1400" dirty="0" smtClean="0"/>
                <a:t>Adj.	7,485.00</a:t>
              </a:r>
            </a:p>
            <a:p>
              <a:pPr>
                <a:tabLst>
                  <a:tab pos="1604963" algn="dec"/>
                </a:tabLst>
              </a:pPr>
              <a:r>
                <a:rPr lang="en-US" sz="1400" i="1" dirty="0" smtClean="0"/>
                <a:t>(New Bal.	13,674.00)</a:t>
              </a:r>
            </a:p>
          </p:txBody>
        </p:sp>
        <p:grpSp>
          <p:nvGrpSpPr>
            <p:cNvPr id="62" name="Group 52"/>
            <p:cNvGrpSpPr/>
            <p:nvPr/>
          </p:nvGrpSpPr>
          <p:grpSpPr>
            <a:xfrm>
              <a:off x="2712719" y="5177409"/>
              <a:ext cx="3691666" cy="1063847"/>
              <a:chOff x="2712719" y="5177409"/>
              <a:chExt cx="3691666" cy="1063847"/>
            </a:xfrm>
          </p:grpSpPr>
          <p:grpSp>
            <p:nvGrpSpPr>
              <p:cNvPr id="63" name="Group 55"/>
              <p:cNvGrpSpPr/>
              <p:nvPr/>
            </p:nvGrpSpPr>
            <p:grpSpPr>
              <a:xfrm>
                <a:off x="2743200" y="5177409"/>
                <a:ext cx="3661185" cy="1063847"/>
                <a:chOff x="5755849" y="2686979"/>
                <a:chExt cx="3661185" cy="1063847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5759434" y="2686979"/>
                  <a:ext cx="365760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 smtClean="0"/>
                    <a:t>Accumulated Depreciation—Office Equipment</a:t>
                  </a: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5755849" y="3019306"/>
                  <a:ext cx="3657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7584649" y="3019306"/>
                  <a:ext cx="0" cy="7315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4" name="Rectangle 63"/>
              <p:cNvSpPr/>
              <p:nvPr/>
            </p:nvSpPr>
            <p:spPr>
              <a:xfrm>
                <a:off x="2712719" y="5505545"/>
                <a:ext cx="185928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371600" algn="dec"/>
                  </a:tabLst>
                </a:pPr>
                <a:endParaRPr lang="en-US" sz="1400" i="1" dirty="0" smtClean="0"/>
              </a:p>
            </p:txBody>
          </p:sp>
        </p:grpSp>
      </p:grpSp>
      <p:sp>
        <p:nvSpPr>
          <p:cNvPr id="68" name="Down Arrow 67"/>
          <p:cNvSpPr/>
          <p:nvPr/>
        </p:nvSpPr>
        <p:spPr>
          <a:xfrm flipV="1">
            <a:off x="5566185" y="3209365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Down Arrow 68"/>
          <p:cNvSpPr/>
          <p:nvPr/>
        </p:nvSpPr>
        <p:spPr>
          <a:xfrm flipV="1">
            <a:off x="3505200" y="504713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759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68" grpId="0" animBg="1"/>
      <p:bldP spid="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pter 15_Page 452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588580"/>
            <a:ext cx="6400800" cy="184242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4775137" y="4929362"/>
            <a:ext cx="4267200" cy="1125378"/>
            <a:chOff x="148552" y="830997"/>
            <a:chExt cx="3977794" cy="1125378"/>
          </a:xfrm>
        </p:grpSpPr>
        <p:sp>
          <p:nvSpPr>
            <p:cNvPr id="53" name="Rectangle 52"/>
            <p:cNvSpPr/>
            <p:nvPr/>
          </p:nvSpPr>
          <p:spPr>
            <a:xfrm>
              <a:off x="1143000" y="1371600"/>
              <a:ext cx="29833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Credit Accumulated Depreciation—Office Equipment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  <p:grpSp>
          <p:nvGrpSpPr>
            <p:cNvPr id="54" name="Group 12"/>
            <p:cNvGrpSpPr/>
            <p:nvPr/>
          </p:nvGrpSpPr>
          <p:grpSpPr>
            <a:xfrm>
              <a:off x="148552" y="830997"/>
              <a:ext cx="979208" cy="906363"/>
              <a:chOff x="453352" y="2507397"/>
              <a:chExt cx="979208" cy="906363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 flipH="1" flipV="1">
                <a:off x="453352" y="2507397"/>
                <a:ext cx="796330" cy="61680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2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Journalizing the Adjusting Entry for Accumulated Depreciation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" name="Picture 8" descr="Chapter 15_Page 45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385960"/>
            <a:ext cx="5486400" cy="21289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LO6</a:t>
            </a:r>
            <a:endParaRPr lang="en-US" dirty="0"/>
          </a:p>
        </p:txBody>
      </p:sp>
      <p:grpSp>
        <p:nvGrpSpPr>
          <p:cNvPr id="3" name="Group 13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5" name="Flowchart: Delay 14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82668" y="4648200"/>
            <a:ext cx="3609119" cy="1752600"/>
            <a:chOff x="762000" y="449997"/>
            <a:chExt cx="3364345" cy="1752600"/>
          </a:xfrm>
        </p:grpSpPr>
        <p:sp>
          <p:nvSpPr>
            <p:cNvPr id="47" name="Rectangle 46"/>
            <p:cNvSpPr/>
            <p:nvPr/>
          </p:nvSpPr>
          <p:spPr>
            <a:xfrm>
              <a:off x="1143000" y="1371600"/>
              <a:ext cx="29833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Debit Depreciation Expense—Office Equipment and credit Accumulated Depreciation—Office Equipment</a:t>
              </a:r>
            </a:p>
          </p:txBody>
        </p:sp>
        <p:grpSp>
          <p:nvGrpSpPr>
            <p:cNvPr id="48" name="Group 12"/>
            <p:cNvGrpSpPr/>
            <p:nvPr/>
          </p:nvGrpSpPr>
          <p:grpSpPr>
            <a:xfrm>
              <a:off x="762000" y="449997"/>
              <a:ext cx="1774246" cy="1287363"/>
              <a:chOff x="1066800" y="2126397"/>
              <a:chExt cx="1774246" cy="1287363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V="1">
                <a:off x="1249681" y="2126397"/>
                <a:ext cx="1591365" cy="997804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33499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1.	</a:t>
            </a:r>
            <a:r>
              <a:rPr lang="en-US" dirty="0">
                <a:ea typeface="Calibri"/>
                <a:cs typeface="Times New Roman"/>
              </a:rPr>
              <a:t>What are two categories of assets?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914400" y="2514600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Current assets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Plant assets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7943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2.	</a:t>
            </a:r>
            <a:r>
              <a:rPr lang="en-US" dirty="0">
                <a:ea typeface="Calibri"/>
                <a:cs typeface="Times New Roman"/>
              </a:rPr>
              <a:t>What three factors are used to calculate a plant asset’s annual depreciation expense?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Original cost, salvage value, and useful life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100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15-3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3.	</a:t>
            </a:r>
            <a:r>
              <a:rPr lang="en-US" dirty="0">
                <a:ea typeface="Calibri"/>
                <a:cs typeface="Times New Roman"/>
              </a:rPr>
              <a:t>What plant asset account does not have a contra account for accumulated depreciation?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1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Land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7980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15-3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22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00200"/>
            <a:ext cx="914400" cy="5257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/>
              <a:t>Learning Objectives</a:t>
            </a:r>
            <a:endParaRPr lang="en-US" sz="2800" dirty="0"/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accent1"/>
                </a:solidFill>
              </a:rPr>
              <a:t>© 2014 Cengage Learning. All Rights Reserved.</a:t>
            </a:r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1" y="2514600"/>
            <a:ext cx="6400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r>
              <a:rPr lang="en-US" sz="2400" dirty="0" smtClean="0"/>
              <a:t> 	Post adjusting entries.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 	Adjust federal income tax payable.</a:t>
            </a:r>
          </a:p>
          <a:p>
            <a:pPr marL="685800" indent="-685800">
              <a:spcAft>
                <a:spcPts val="1200"/>
              </a:spcAft>
            </a:pPr>
            <a:r>
              <a:rPr lang="en-US" sz="2400" b="1" dirty="0" smtClean="0"/>
              <a:t>LO</a:t>
            </a:r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r>
              <a:rPr lang="en-US" sz="2400" dirty="0" smtClean="0"/>
              <a:t> 	Prepare an adjusted trial balance.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9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0091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hapter 15_Page 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7691" y="1524000"/>
            <a:ext cx="6620912" cy="4572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LO7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10925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Adjusting Entries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Chapter 15_Page 45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5486400" cy="2231020"/>
          </a:xfrm>
          <a:prstGeom prst="rect">
            <a:avLst/>
          </a:prstGeom>
        </p:spPr>
      </p:pic>
      <p:pic>
        <p:nvPicPr>
          <p:cNvPr id="7" name="Picture 6" descr="Chapter 15_Page 45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191000"/>
            <a:ext cx="5486400" cy="2055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LO7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172200" y="5181600"/>
            <a:ext cx="392371" cy="36576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3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343400" y="2590800"/>
            <a:ext cx="2514600" cy="2438400"/>
            <a:chOff x="4343400" y="2590800"/>
            <a:chExt cx="2514600" cy="2438400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4343400" y="2590800"/>
              <a:ext cx="1524000" cy="24384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4876800" y="3747254"/>
              <a:ext cx="392371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57800" y="37454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Post the credit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95601" y="2438400"/>
            <a:ext cx="2209799" cy="3505200"/>
            <a:chOff x="2895601" y="2438400"/>
            <a:chExt cx="2209799" cy="3505200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3733800" y="2438400"/>
              <a:ext cx="1371600" cy="35052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895601" y="3745468"/>
              <a:ext cx="1523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Post the debit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08576" y="1783080"/>
            <a:ext cx="4459224" cy="2596896"/>
            <a:chOff x="4608576" y="1783080"/>
            <a:chExt cx="4459224" cy="2596896"/>
          </a:xfrm>
        </p:grpSpPr>
        <p:sp>
          <p:nvSpPr>
            <p:cNvPr id="35" name="Freeform 34"/>
            <p:cNvSpPr/>
            <p:nvPr/>
          </p:nvSpPr>
          <p:spPr>
            <a:xfrm>
              <a:off x="4608576" y="1783080"/>
              <a:ext cx="2715768" cy="2596896"/>
            </a:xfrm>
            <a:custGeom>
              <a:avLst/>
              <a:gdLst>
                <a:gd name="connsiteX0" fmla="*/ 1399032 w 2715768"/>
                <a:gd name="connsiteY0" fmla="*/ 2596896 h 2596896"/>
                <a:gd name="connsiteX1" fmla="*/ 2706624 w 2715768"/>
                <a:gd name="connsiteY1" fmla="*/ 2596896 h 2596896"/>
                <a:gd name="connsiteX2" fmla="*/ 2715768 w 2715768"/>
                <a:gd name="connsiteY2" fmla="*/ 0 h 2596896"/>
                <a:gd name="connsiteX3" fmla="*/ 182880 w 2715768"/>
                <a:gd name="connsiteY3" fmla="*/ 18288 h 2596896"/>
                <a:gd name="connsiteX4" fmla="*/ 0 w 2715768"/>
                <a:gd name="connsiteY4" fmla="*/ 484632 h 259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768" h="2596896">
                  <a:moveTo>
                    <a:pt x="1399032" y="2596896"/>
                  </a:moveTo>
                  <a:lnTo>
                    <a:pt x="2706624" y="2596896"/>
                  </a:lnTo>
                  <a:lnTo>
                    <a:pt x="2715768" y="0"/>
                  </a:lnTo>
                  <a:lnTo>
                    <a:pt x="182880" y="18288"/>
                  </a:lnTo>
                  <a:lnTo>
                    <a:pt x="0" y="484632"/>
                  </a:lnTo>
                </a:path>
              </a:pathLst>
            </a:cu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67600" y="2590800"/>
              <a:ext cx="1600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Enter general ledger account numbers in general journal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7123997" y="2590800"/>
              <a:ext cx="392371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66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Chapter 15_Page 4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52598"/>
            <a:ext cx="5314882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an Unadjusted Trial 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LO1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62000" y="1371600"/>
            <a:ext cx="2610778" cy="1371600"/>
            <a:chOff x="762000" y="1371600"/>
            <a:chExt cx="2610778" cy="1371600"/>
          </a:xfrm>
        </p:grpSpPr>
        <p:sp>
          <p:nvSpPr>
            <p:cNvPr id="10" name="Rectangle 9"/>
            <p:cNvSpPr/>
            <p:nvPr/>
          </p:nvSpPr>
          <p:spPr>
            <a:xfrm>
              <a:off x="1143000" y="1371600"/>
              <a:ext cx="22297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Write account titles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62000" y="1371600"/>
              <a:ext cx="365760" cy="1371600"/>
              <a:chOff x="1066800" y="3048000"/>
              <a:chExt cx="365760" cy="1371600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1249680" y="3124200"/>
                <a:ext cx="0" cy="12954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1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781608" y="5257800"/>
            <a:ext cx="3276600" cy="914400"/>
            <a:chOff x="381000" y="1371600"/>
            <a:chExt cx="3276600" cy="914400"/>
          </a:xfrm>
        </p:grpSpPr>
        <p:sp>
          <p:nvSpPr>
            <p:cNvPr id="23" name="Rectangle 22"/>
            <p:cNvSpPr/>
            <p:nvPr/>
          </p:nvSpPr>
          <p:spPr>
            <a:xfrm>
              <a:off x="1143001" y="1371600"/>
              <a:ext cx="25145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000" dirty="0" smtClean="0">
                  <a:solidFill>
                    <a:srgbClr val="0070C0"/>
                  </a:solidFill>
                </a:rPr>
                <a:t>Total, prove, and rule column totals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24" name="Group 12"/>
            <p:cNvGrpSpPr/>
            <p:nvPr/>
          </p:nvGrpSpPr>
          <p:grpSpPr>
            <a:xfrm>
              <a:off x="381000" y="1371600"/>
              <a:ext cx="746760" cy="914400"/>
              <a:chOff x="685800" y="3048000"/>
              <a:chExt cx="746760" cy="91440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H="1">
                <a:off x="685800" y="3200400"/>
                <a:ext cx="619192" cy="76200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791008" y="1752600"/>
            <a:ext cx="4200592" cy="990600"/>
            <a:chOff x="4724400" y="1752600"/>
            <a:chExt cx="4200592" cy="990600"/>
          </a:xfrm>
        </p:grpSpPr>
        <p:cxnSp>
          <p:nvCxnSpPr>
            <p:cNvPr id="30" name="Straight Arrow Connector 29"/>
            <p:cNvCxnSpPr/>
            <p:nvPr/>
          </p:nvCxnSpPr>
          <p:spPr>
            <a:xfrm flipH="1">
              <a:off x="5495992" y="1981200"/>
              <a:ext cx="752408" cy="7620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4724400" y="1752600"/>
              <a:ext cx="4200592" cy="990600"/>
              <a:chOff x="-609600" y="1371600"/>
              <a:chExt cx="4200592" cy="9906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43000" y="1371600"/>
                <a:ext cx="244799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dirty="0" smtClean="0">
                    <a:solidFill>
                      <a:srgbClr val="0070C0"/>
                    </a:solidFill>
                  </a:rPr>
                  <a:t>Enter account balances</a:t>
                </a:r>
              </a:p>
            </p:txBody>
          </p:sp>
          <p:grpSp>
            <p:nvGrpSpPr>
              <p:cNvPr id="19" name="Group 12"/>
              <p:cNvGrpSpPr/>
              <p:nvPr/>
            </p:nvGrpSpPr>
            <p:grpSpPr>
              <a:xfrm>
                <a:off x="-609600" y="1371600"/>
                <a:ext cx="1737360" cy="990600"/>
                <a:chOff x="-304800" y="3048000"/>
                <a:chExt cx="1737360" cy="990600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-304800" y="3276600"/>
                  <a:ext cx="1524000" cy="762000"/>
                </a:xfrm>
                <a:prstGeom prst="straightConnector1">
                  <a:avLst/>
                </a:prstGeom>
                <a:ln w="38100">
                  <a:solidFill>
                    <a:srgbClr val="00B0F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1066800" y="3048000"/>
                  <a:ext cx="365760" cy="365760"/>
                </a:xfrm>
                <a:prstGeom prst="ellipse">
                  <a:avLst/>
                </a:prstGeom>
                <a:gradFill>
                  <a:gsLst>
                    <a:gs pos="0">
                      <a:srgbClr val="FF0000"/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 anchorCtr="1"/>
                <a:lstStyle/>
                <a:p>
                  <a:pPr algn="ctr"/>
                  <a:r>
                    <a:rPr lang="en-US" b="1" dirty="0" smtClean="0"/>
                    <a:t>2</a:t>
                  </a:r>
                </a:p>
              </p:txBody>
            </p:sp>
          </p:grp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Income Before Federal Income Taxes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trial balance prepared after adjusting entries are posted is called an </a:t>
            </a:r>
            <a:r>
              <a:rPr lang="en-US" b="1" dirty="0">
                <a:solidFill>
                  <a:srgbClr val="0070C0"/>
                </a:solidFill>
              </a:rPr>
              <a:t>adjusted trial balance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adjusting entry for Federal Income Tax Expense is an adjusting entry that is unique to a corporation.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LO8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0834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hapter 15_Page 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2" y="1371600"/>
            <a:ext cx="3663036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Income Before Federal Income Taxes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LO8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62000" y="17526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429000" y="1752600"/>
            <a:ext cx="274320" cy="274320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b="1" dirty="0" smtClean="0"/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295663" y="5593080"/>
            <a:ext cx="3297877" cy="579120"/>
            <a:chOff x="3255323" y="5593080"/>
            <a:chExt cx="3297877" cy="579120"/>
          </a:xfrm>
        </p:grpSpPr>
        <p:grpSp>
          <p:nvGrpSpPr>
            <p:cNvPr id="34" name="Group 33"/>
            <p:cNvGrpSpPr/>
            <p:nvPr/>
          </p:nvGrpSpPr>
          <p:grpSpPr>
            <a:xfrm>
              <a:off x="3255323" y="5802868"/>
              <a:ext cx="3297877" cy="369332"/>
              <a:chOff x="3255323" y="5802868"/>
              <a:chExt cx="3297877" cy="369332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255323" y="58028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−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902795" y="58028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=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199944" y="5802868"/>
                <a:ext cx="1353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$103,518.97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745480" y="5593080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5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572000" y="3477768"/>
            <a:ext cx="4267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en-US" sz="1600" dirty="0" smtClean="0"/>
              <a:t>Calculate the total account balances of income statement </a:t>
            </a:r>
            <a:r>
              <a:rPr lang="en-US" sz="1600" b="1" dirty="0" smtClean="0">
                <a:solidFill>
                  <a:srgbClr val="FF0000"/>
                </a:solidFill>
              </a:rPr>
              <a:t>debit accounts</a:t>
            </a:r>
            <a:r>
              <a:rPr lang="en-US" sz="1600" dirty="0" smtClean="0"/>
              <a:t>, </a:t>
            </a:r>
            <a:r>
              <a:rPr lang="en-US" sz="1600" b="1" dirty="0" smtClean="0"/>
              <a:t>excluding the balance of Federal Income Tax Expense</a:t>
            </a:r>
            <a:r>
              <a:rPr lang="en-US" sz="1600" dirty="0" smtClean="0"/>
              <a:t>. </a:t>
            </a:r>
            <a:r>
              <a:rPr lang="en-US" sz="1600" b="1" dirty="0" smtClean="0">
                <a:solidFill>
                  <a:srgbClr val="FF0000"/>
                </a:solidFill>
              </a:rPr>
              <a:t>Include the account balance of Income Summary if the account has a debit balance.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0" y="2008632"/>
            <a:ext cx="4114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US" sz="1600" dirty="0" smtClean="0"/>
              <a:t>Enter the account balances of all accounts except Federal Income Tax Expense.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72000" y="1530537"/>
            <a:ext cx="426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n-US" sz="1600" dirty="0" smtClean="0"/>
              <a:t>	Enter the account titles of all general ledger accounts.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4572000" y="4693920"/>
            <a:ext cx="426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en-US" sz="1600" dirty="0" smtClean="0"/>
              <a:t>Subtract the total of debits from the total of credits to </a:t>
            </a:r>
            <a:r>
              <a:rPr lang="en-US" sz="1600" b="1" dirty="0" smtClean="0"/>
              <a:t>calculate net income before federal income taxes.</a:t>
            </a:r>
            <a:endParaRPr lang="en-US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4572000" y="2495038"/>
            <a:ext cx="4267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/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en-US" sz="1600" dirty="0" smtClean="0"/>
              <a:t>Calculate the total account balances of income statement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credit accounts</a:t>
            </a:r>
            <a:r>
              <a:rPr lang="en-US" sz="1600" dirty="0" smtClean="0"/>
              <a:t>. </a:t>
            </a:r>
            <a:r>
              <a:rPr lang="en-US" sz="1600" b="1" dirty="0" smtClean="0">
                <a:solidFill>
                  <a:srgbClr val="FF0000"/>
                </a:solidFill>
              </a:rPr>
              <a:t>Include the account balance of Income Summary if the account has a credit balance.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905000" y="2057400"/>
            <a:ext cx="1353256" cy="4114800"/>
            <a:chOff x="1905000" y="2057400"/>
            <a:chExt cx="1353256" cy="4114800"/>
          </a:xfrm>
        </p:grpSpPr>
        <p:grpSp>
          <p:nvGrpSpPr>
            <p:cNvPr id="32" name="Group 31"/>
            <p:cNvGrpSpPr/>
            <p:nvPr/>
          </p:nvGrpSpPr>
          <p:grpSpPr>
            <a:xfrm>
              <a:off x="1905000" y="5593080"/>
              <a:ext cx="1353256" cy="579120"/>
              <a:chOff x="1905000" y="5593080"/>
              <a:chExt cx="1353256" cy="57912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05000" y="5802868"/>
                <a:ext cx="1353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$635,345.90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2926080" y="559308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3</a:t>
                </a:r>
              </a:p>
            </p:txBody>
          </p:sp>
        </p:grpSp>
        <p:sp>
          <p:nvSpPr>
            <p:cNvPr id="37" name="Left Bracket 36"/>
            <p:cNvSpPr/>
            <p:nvPr/>
          </p:nvSpPr>
          <p:spPr>
            <a:xfrm>
              <a:off x="2895600" y="2057400"/>
              <a:ext cx="76200" cy="3124200"/>
            </a:xfrm>
            <a:prstGeom prst="lef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92812" y="2667000"/>
            <a:ext cx="1353256" cy="3505200"/>
            <a:chOff x="3552472" y="2667000"/>
            <a:chExt cx="1353256" cy="3505200"/>
          </a:xfrm>
        </p:grpSpPr>
        <p:grpSp>
          <p:nvGrpSpPr>
            <p:cNvPr id="33" name="Group 32"/>
            <p:cNvGrpSpPr/>
            <p:nvPr/>
          </p:nvGrpSpPr>
          <p:grpSpPr>
            <a:xfrm>
              <a:off x="3552472" y="5593080"/>
              <a:ext cx="1353256" cy="579120"/>
              <a:chOff x="3552472" y="5593080"/>
              <a:chExt cx="1353256" cy="57912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552472" y="5802868"/>
                <a:ext cx="1353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$531,826.93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3962400" y="5593080"/>
                <a:ext cx="274320" cy="274320"/>
              </a:xfrm>
              <a:prstGeom prst="ellipse">
                <a:avLst/>
              </a:prstGeom>
              <a:gradFill>
                <a:gsLst>
                  <a:gs pos="0">
                    <a:srgbClr val="FF0000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b="1" dirty="0" smtClean="0"/>
                  <a:t>4</a:t>
                </a:r>
              </a:p>
            </p:txBody>
          </p:sp>
        </p:grpSp>
        <p:sp>
          <p:nvSpPr>
            <p:cNvPr id="38" name="Left Bracket 37"/>
            <p:cNvSpPr/>
            <p:nvPr/>
          </p:nvSpPr>
          <p:spPr>
            <a:xfrm flipH="1">
              <a:off x="4114800" y="2667000"/>
              <a:ext cx="76200" cy="2743200"/>
            </a:xfrm>
            <a:prstGeom prst="leftBracket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36064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Federal Income Tax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tax rates are applied to different levels of net income.</a:t>
            </a:r>
          </a:p>
          <a:p>
            <a:r>
              <a:rPr lang="en-US" dirty="0" smtClean="0"/>
              <a:t>Each tax rate and taxable income amount on one line of a tax table is called a </a:t>
            </a:r>
            <a:r>
              <a:rPr lang="en-US" b="1" dirty="0" smtClean="0">
                <a:solidFill>
                  <a:srgbClr val="0070C0"/>
                </a:solidFill>
              </a:rPr>
              <a:t>tax bracket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tax rate associated with a tax bracket is called a </a:t>
            </a:r>
            <a:r>
              <a:rPr lang="en-US" b="1" dirty="0">
                <a:solidFill>
                  <a:srgbClr val="0070C0"/>
                </a:solidFill>
              </a:rPr>
              <a:t>marginal tax rate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LO8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4077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Federal Income Tax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LO8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8" name="Flowchart: Delay 7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04800" y="1752600"/>
            <a:ext cx="6553200" cy="1371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35000">
                <a:schemeClr val="accent3">
                  <a:tint val="44500"/>
                  <a:satMod val="160000"/>
                </a:schemeClr>
              </a:gs>
              <a:gs pos="7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3400" y="1813560"/>
          <a:ext cx="7498080" cy="8610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0160"/>
                <a:gridCol w="274320"/>
                <a:gridCol w="1280160"/>
                <a:gridCol w="274320"/>
                <a:gridCol w="1280160"/>
                <a:gridCol w="274320"/>
                <a:gridCol w="1280160"/>
                <a:gridCol w="274320"/>
                <a:gridCol w="1280160"/>
              </a:tblGrid>
              <a:tr h="8305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</a:rPr>
                        <a:t>Net Income before Federal Income Taxes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</a:rPr>
                        <a:t>−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</a:rPr>
                        <a:t>Of the Amount  Over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</a:rPr>
                        <a:t>=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</a:rPr>
                        <a:t>Net Income Subject to Marginal Tax Rate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×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Marginal Tax Rate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=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70C0"/>
                          </a:solidFill>
                          <a:latin typeface="Calibri"/>
                        </a:rPr>
                        <a:t>Marginal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70C0"/>
                          </a:solidFill>
                          <a:latin typeface="Calibri"/>
                        </a:rPr>
                        <a:t> Income Tax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33400" y="2796540"/>
          <a:ext cx="7489455" cy="251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0160"/>
                <a:gridCol w="271445"/>
                <a:gridCol w="1280160"/>
                <a:gridCol w="271445"/>
                <a:gridCol w="1280160"/>
                <a:gridCol w="271445"/>
                <a:gridCol w="1280160"/>
                <a:gridCol w="274320"/>
                <a:gridCol w="128016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$103,518.97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−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$100,000.00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=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$3,518.97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×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=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$1,372.40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373880" y="3429000"/>
            <a:ext cx="4267200" cy="13716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35000">
                <a:schemeClr val="accent3">
                  <a:tint val="44500"/>
                  <a:satMod val="160000"/>
                </a:schemeClr>
              </a:gs>
              <a:gs pos="77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602480" y="3489960"/>
          <a:ext cx="4389120" cy="8305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0160"/>
                <a:gridCol w="274320"/>
                <a:gridCol w="1280160"/>
                <a:gridCol w="274320"/>
                <a:gridCol w="1280160"/>
              </a:tblGrid>
              <a:tr h="83058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</a:rPr>
                        <a:t>Bracket Minimum Income Tax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</a:rPr>
                        <a:t>+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</a:rPr>
                        <a:t>Marginal Income Tax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</a:rPr>
                        <a:t>=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070C0"/>
                          </a:solidFill>
                        </a:rPr>
                        <a:t>Federal Income Tax</a:t>
                      </a:r>
                      <a:endParaRPr lang="en-US" sz="1400" b="1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78219"/>
              </p:ext>
            </p:extLst>
          </p:nvPr>
        </p:nvGraphicFramePr>
        <p:xfrm>
          <a:off x="4602480" y="4472940"/>
          <a:ext cx="4383370" cy="251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0160"/>
                <a:gridCol w="271445"/>
                <a:gridCol w="1280160"/>
                <a:gridCol w="271445"/>
                <a:gridCol w="1280160"/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$22,250.00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$1,372.40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=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latin typeface="+mn-lt"/>
                        </a:rPr>
                        <a:t>$23,622.40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384241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17" idx="1"/>
          </p:cNvCxnSpPr>
          <p:nvPr/>
        </p:nvCxnSpPr>
        <p:spPr>
          <a:xfrm flipV="1">
            <a:off x="2895600" y="4598670"/>
            <a:ext cx="1706880" cy="2019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887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Journalizing the Adjusting Entry for Federal Income Tax Payable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 descr="Chapter 15_Page 459_1.jpg"/>
          <p:cNvPicPr>
            <a:picLocks noChangeAspect="1"/>
          </p:cNvPicPr>
          <p:nvPr/>
        </p:nvPicPr>
        <p:blipFill>
          <a:blip r:embed="rId2" cstate="print"/>
          <a:srcRect b="12346"/>
          <a:stretch>
            <a:fillRect/>
          </a:stretch>
        </p:blipFill>
        <p:spPr>
          <a:xfrm>
            <a:off x="304800" y="1801498"/>
            <a:ext cx="6858000" cy="1550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LO8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4800" y="1389530"/>
            <a:ext cx="3886201" cy="1457302"/>
            <a:chOff x="4343400" y="3745468"/>
            <a:chExt cx="3886201" cy="145730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428744" y="3831170"/>
              <a:ext cx="865094" cy="1371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24402" y="3745468"/>
              <a:ext cx="3505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Debit Federal Income Tax Expense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4800" y="3124200"/>
            <a:ext cx="2392683" cy="951131"/>
            <a:chOff x="4343400" y="3440668"/>
            <a:chExt cx="2392683" cy="951131"/>
          </a:xfrm>
        </p:grpSpPr>
        <p:cxnSp>
          <p:nvCxnSpPr>
            <p:cNvPr id="56" name="Straight Arrow Connector 55"/>
            <p:cNvCxnSpPr/>
            <p:nvPr/>
          </p:nvCxnSpPr>
          <p:spPr>
            <a:xfrm flipV="1">
              <a:off x="4545106" y="3440668"/>
              <a:ext cx="865094" cy="445532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724403" y="3745468"/>
              <a:ext cx="201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Credit Federal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Income Tax Payable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3372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pter 15_Page 459_2.jpg"/>
          <p:cNvPicPr>
            <a:picLocks noChangeAspect="1"/>
          </p:cNvPicPr>
          <p:nvPr/>
        </p:nvPicPr>
        <p:blipFill>
          <a:blip r:embed="rId2" cstate="print"/>
          <a:srcRect b="3861"/>
          <a:stretch>
            <a:fillRect/>
          </a:stretch>
        </p:blipFill>
        <p:spPr>
          <a:xfrm>
            <a:off x="304800" y="4114800"/>
            <a:ext cx="5943600" cy="2218822"/>
          </a:xfrm>
          <a:prstGeom prst="rect">
            <a:avLst/>
          </a:prstGeom>
        </p:spPr>
      </p:pic>
      <p:sp>
        <p:nvSpPr>
          <p:cNvPr id="82" name="Freeform 81"/>
          <p:cNvSpPr/>
          <p:nvPr/>
        </p:nvSpPr>
        <p:spPr>
          <a:xfrm>
            <a:off x="5815584" y="1581912"/>
            <a:ext cx="2109216" cy="2743200"/>
          </a:xfrm>
          <a:custGeom>
            <a:avLst/>
            <a:gdLst>
              <a:gd name="connsiteX0" fmla="*/ 0 w 2414016"/>
              <a:gd name="connsiteY0" fmla="*/ 2743200 h 2743200"/>
              <a:gd name="connsiteX1" fmla="*/ 2414016 w 2414016"/>
              <a:gd name="connsiteY1" fmla="*/ 2734056 h 2743200"/>
              <a:gd name="connsiteX2" fmla="*/ 2414016 w 2414016"/>
              <a:gd name="connsiteY2" fmla="*/ 9144 h 2743200"/>
              <a:gd name="connsiteX3" fmla="*/ 676656 w 2414016"/>
              <a:gd name="connsiteY3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4016" h="2743200">
                <a:moveTo>
                  <a:pt x="0" y="2743200"/>
                </a:moveTo>
                <a:lnTo>
                  <a:pt x="2414016" y="2734056"/>
                </a:lnTo>
                <a:lnTo>
                  <a:pt x="2414016" y="9144"/>
                </a:lnTo>
                <a:lnTo>
                  <a:pt x="676656" y="0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Posting the Adjusting Entry for Federal Income Tax Payable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6" descr="Chapter 15_Page 459_1.jpg"/>
          <p:cNvPicPr>
            <a:picLocks noChangeAspect="1"/>
          </p:cNvPicPr>
          <p:nvPr/>
        </p:nvPicPr>
        <p:blipFill>
          <a:blip r:embed="rId3" cstate="print"/>
          <a:srcRect b="12346"/>
          <a:stretch>
            <a:fillRect/>
          </a:stretch>
        </p:blipFill>
        <p:spPr>
          <a:xfrm>
            <a:off x="304800" y="1801498"/>
            <a:ext cx="6858000" cy="15506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LO8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191000" y="3200400"/>
            <a:ext cx="3764282" cy="1752600"/>
            <a:chOff x="2971800" y="3516868"/>
            <a:chExt cx="3764282" cy="1752600"/>
          </a:xfrm>
        </p:grpSpPr>
        <p:cxnSp>
          <p:nvCxnSpPr>
            <p:cNvPr id="60" name="Straight Arrow Connector 59"/>
            <p:cNvCxnSpPr/>
            <p:nvPr/>
          </p:nvCxnSpPr>
          <p:spPr>
            <a:xfrm flipH="1">
              <a:off x="2971800" y="3516868"/>
              <a:ext cx="2057400" cy="17526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4724402" y="3745468"/>
              <a:ext cx="201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Post the credit to </a:t>
              </a:r>
              <a:br>
                <a:rPr lang="en-US" dirty="0" smtClean="0">
                  <a:solidFill>
                    <a:srgbClr val="0070C0"/>
                  </a:solidFill>
                </a:rPr>
              </a:br>
              <a:r>
                <a:rPr lang="en-US" dirty="0" smtClean="0">
                  <a:solidFill>
                    <a:srgbClr val="0070C0"/>
                  </a:solidFill>
                </a:rPr>
                <a:t>the general ledger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667000" y="2971800"/>
            <a:ext cx="2667000" cy="3124200"/>
            <a:chOff x="2362200" y="3288268"/>
            <a:chExt cx="2667000" cy="3124200"/>
          </a:xfrm>
        </p:grpSpPr>
        <p:cxnSp>
          <p:nvCxnSpPr>
            <p:cNvPr id="64" name="Straight Arrow Connector 63"/>
            <p:cNvCxnSpPr/>
            <p:nvPr/>
          </p:nvCxnSpPr>
          <p:spPr>
            <a:xfrm flipH="1">
              <a:off x="2667000" y="3288268"/>
              <a:ext cx="2362200" cy="31242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362200" y="3745468"/>
              <a:ext cx="201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Post the debit to the general ledger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8006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Chapter 15_Page 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1392936"/>
            <a:ext cx="3738567" cy="4983480"/>
          </a:xfrm>
          <a:prstGeom prst="rect">
            <a:avLst/>
          </a:prstGeom>
          <a:ln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4495800" y="5678269"/>
            <a:ext cx="3962400" cy="646331"/>
            <a:chOff x="3733800" y="3745468"/>
            <a:chExt cx="3962400" cy="646331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3733800" y="3934599"/>
              <a:ext cx="838200" cy="3810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4402" y="3745468"/>
              <a:ext cx="297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Total, prove, and rule the trial balance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86200" y="4611624"/>
            <a:ext cx="4572000" cy="1331976"/>
            <a:chOff x="3124200" y="3745468"/>
            <a:chExt cx="4572000" cy="1331976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3124200" y="3934444"/>
              <a:ext cx="1524000" cy="11430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724402" y="3745468"/>
              <a:ext cx="297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Update balance of Federal Income Tax Expense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Completing an Adjusted Trial 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LO9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95800" y="2514600"/>
            <a:ext cx="3962400" cy="646331"/>
            <a:chOff x="3733800" y="3745468"/>
            <a:chExt cx="3962400" cy="646331"/>
          </a:xfrm>
        </p:grpSpPr>
        <p:cxnSp>
          <p:nvCxnSpPr>
            <p:cNvPr id="15" name="Straight Arrow Connector 14"/>
            <p:cNvCxnSpPr/>
            <p:nvPr/>
          </p:nvCxnSpPr>
          <p:spPr>
            <a:xfrm flipH="1" flipV="1">
              <a:off x="3733800" y="3934444"/>
              <a:ext cx="914400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4343400" y="3747254"/>
              <a:ext cx="392371" cy="36576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b="1" dirty="0" smtClean="0"/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4402" y="3745468"/>
              <a:ext cx="297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dirty="0" smtClean="0">
                  <a:solidFill>
                    <a:srgbClr val="0070C0"/>
                  </a:solidFill>
                </a:rPr>
                <a:t>Enter the adjusted balance of Federal  Income Tax Payable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284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15-4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1.	</a:t>
            </a:r>
            <a:r>
              <a:rPr lang="en-US" dirty="0" smtClean="0">
                <a:ea typeface="Calibri"/>
                <a:cs typeface="Times New Roman"/>
              </a:rPr>
              <a:t>Which </a:t>
            </a:r>
            <a:r>
              <a:rPr lang="en-US" dirty="0">
                <a:ea typeface="Calibri"/>
                <a:cs typeface="Times New Roman"/>
              </a:rPr>
              <a:t>adjusting entry is unique to a corporation?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3429000"/>
            <a:ext cx="73152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Federal income tax expense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15-4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2.	</a:t>
            </a:r>
            <a:r>
              <a:rPr lang="en-US" dirty="0">
                <a:ea typeface="Calibri"/>
                <a:cs typeface="Times New Roman"/>
              </a:rPr>
              <a:t>In what order can the adjusting entries be journalized?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9718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By the order the accounts appear in the trial balance, beginning with assets or revenue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9789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15-4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3.	</a:t>
            </a:r>
            <a:r>
              <a:rPr lang="en-US" dirty="0" smtClean="0">
                <a:ea typeface="Calibri"/>
                <a:cs typeface="Times New Roman"/>
              </a:rPr>
              <a:t>Which </a:t>
            </a:r>
            <a:r>
              <a:rPr lang="en-US" dirty="0">
                <a:ea typeface="Calibri"/>
                <a:cs typeface="Times New Roman"/>
              </a:rPr>
              <a:t>accounts are totaled to determine net income before federal income taxes?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971800"/>
            <a:ext cx="7315200" cy="269716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Times New Roman"/>
              </a:rPr>
              <a:t>All </a:t>
            </a:r>
            <a:r>
              <a:rPr lang="en-US" sz="3200" b="1" dirty="0" smtClean="0">
                <a:ea typeface="Calibri"/>
                <a:cs typeface="Times New Roman"/>
              </a:rPr>
              <a:t>income statement </a:t>
            </a:r>
            <a:r>
              <a:rPr lang="en-US" sz="3200" dirty="0" smtClean="0">
                <a:ea typeface="Calibri"/>
                <a:cs typeface="Times New Roman"/>
              </a:rPr>
              <a:t>debit accounts, excluding federal income tax expense, and all </a:t>
            </a:r>
            <a:r>
              <a:rPr lang="en-US" sz="3200" b="1" dirty="0" smtClean="0">
                <a:ea typeface="Calibri"/>
                <a:cs typeface="Times New Roman"/>
              </a:rPr>
              <a:t>income statement </a:t>
            </a:r>
            <a:r>
              <a:rPr lang="en-US" sz="3200" dirty="0" smtClean="0">
                <a:ea typeface="Calibri"/>
                <a:cs typeface="Times New Roman"/>
              </a:rPr>
              <a:t>credit accounts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15-4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668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Recording Adjusting Entries for Supplies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questions are asked to analyze the adjustments for supplies.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are the balances of the accounts being adjusted?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should the balances be for these accounts?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must be done to correct the account balances?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What adjusting entries are made?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15-4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Aplia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229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0315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857250"/>
            <a:ext cx="47625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289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903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288"/>
            <a:ext cx="73437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69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75"/>
            <a:ext cx="80645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853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83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76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91440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871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66788"/>
            <a:ext cx="441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541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Recording Adjusting Entries for Supplies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2286000" y="1633633"/>
            <a:ext cx="4572000" cy="909661"/>
            <a:chOff x="2287905" y="2739009"/>
            <a:chExt cx="4572000" cy="909661"/>
          </a:xfrm>
        </p:grpSpPr>
        <p:grpSp>
          <p:nvGrpSpPr>
            <p:cNvPr id="6" name="Group 17"/>
            <p:cNvGrpSpPr/>
            <p:nvPr/>
          </p:nvGrpSpPr>
          <p:grpSpPr>
            <a:xfrm>
              <a:off x="2287905" y="2739009"/>
              <a:ext cx="4572000" cy="909661"/>
              <a:chOff x="5226410" y="1667685"/>
              <a:chExt cx="4572000" cy="90966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226410" y="2025134"/>
                <a:ext cx="231457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dec"/>
                  </a:tabLst>
                </a:pPr>
                <a:r>
                  <a:rPr lang="en-US" sz="1600" dirty="0" smtClean="0"/>
                  <a:t>Adj.	3,938.17</a:t>
                </a:r>
              </a:p>
            </p:txBody>
          </p:sp>
          <p:grpSp>
            <p:nvGrpSpPr>
              <p:cNvPr id="11" name="Group 53"/>
              <p:cNvGrpSpPr/>
              <p:nvPr/>
            </p:nvGrpSpPr>
            <p:grpSpPr>
              <a:xfrm>
                <a:off x="5226410" y="1667685"/>
                <a:ext cx="4572000" cy="909661"/>
                <a:chOff x="5226410" y="1667685"/>
                <a:chExt cx="4572000" cy="909661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6087036" y="1667685"/>
                  <a:ext cx="287126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 smtClean="0"/>
                    <a:t>Supplies Expense—Office</a:t>
                  </a:r>
                </a:p>
                <a:p>
                  <a:pPr algn="ctr"/>
                  <a:endParaRPr lang="en-US" sz="1600" dirty="0" smtClean="0"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5226410" y="2028706"/>
                  <a:ext cx="4572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512034" y="2028706"/>
                  <a:ext cx="0" cy="5486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Rectangle 15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endParaRPr lang="en-US" sz="14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21"/>
          <p:cNvGrpSpPr/>
          <p:nvPr/>
        </p:nvGrpSpPr>
        <p:grpSpPr>
          <a:xfrm>
            <a:off x="2286000" y="2879880"/>
            <a:ext cx="4572000" cy="931449"/>
            <a:chOff x="2287905" y="3805809"/>
            <a:chExt cx="4572000" cy="931449"/>
          </a:xfrm>
        </p:grpSpPr>
        <p:sp>
          <p:nvSpPr>
            <p:cNvPr id="24" name="Rectangle 23"/>
            <p:cNvSpPr/>
            <p:nvPr/>
          </p:nvSpPr>
          <p:spPr>
            <a:xfrm>
              <a:off x="4571999" y="4150660"/>
              <a:ext cx="22879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828800" algn="dec"/>
                </a:tabLst>
              </a:pPr>
              <a:r>
                <a:rPr lang="en-US" sz="1600" dirty="0" smtClean="0"/>
                <a:t>Adj.	3,938.17</a:t>
              </a:r>
            </a:p>
          </p:txBody>
        </p:sp>
        <p:grpSp>
          <p:nvGrpSpPr>
            <p:cNvPr id="15" name="Group 23"/>
            <p:cNvGrpSpPr/>
            <p:nvPr/>
          </p:nvGrpSpPr>
          <p:grpSpPr>
            <a:xfrm>
              <a:off x="2287905" y="3805809"/>
              <a:ext cx="4572000" cy="931449"/>
              <a:chOff x="5250210" y="2672632"/>
              <a:chExt cx="4245578" cy="931449"/>
            </a:xfrm>
          </p:grpSpPr>
          <p:grpSp>
            <p:nvGrpSpPr>
              <p:cNvPr id="18" name="Group 55"/>
              <p:cNvGrpSpPr/>
              <p:nvPr/>
            </p:nvGrpSpPr>
            <p:grpSpPr>
              <a:xfrm>
                <a:off x="5250210" y="2672632"/>
                <a:ext cx="4245578" cy="895314"/>
                <a:chOff x="5250210" y="2672632"/>
                <a:chExt cx="4245578" cy="89531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5915155" y="2672632"/>
                  <a:ext cx="2871269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600" dirty="0" smtClean="0"/>
                    <a:t>Supplies—Office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5250210" y="3019306"/>
                  <a:ext cx="424557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7364374" y="3019306"/>
                  <a:ext cx="0" cy="5486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ctangle 25"/>
              <p:cNvSpPr/>
              <p:nvPr/>
            </p:nvSpPr>
            <p:spPr>
              <a:xfrm>
                <a:off x="5250211" y="3019306"/>
                <a:ext cx="214932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dec"/>
                  </a:tabLst>
                </a:pPr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</a:rPr>
                  <a:t>Dec. 31 Bal.	4,548.17</a:t>
                </a:r>
              </a:p>
              <a:p>
                <a:pPr>
                  <a:tabLst>
                    <a:tab pos="1828800" algn="dec"/>
                  </a:tabLst>
                </a:pPr>
                <a:r>
                  <a:rPr lang="en-US" sz="1600" i="1" dirty="0" smtClean="0"/>
                  <a:t>(New Bal.	610.00)</a:t>
                </a:r>
                <a:endParaRPr lang="en-US" sz="1600" dirty="0" smtClean="0"/>
              </a:p>
            </p:txBody>
          </p:sp>
        </p:grpSp>
      </p:grpSp>
      <p:sp>
        <p:nvSpPr>
          <p:cNvPr id="38" name="Down Arrow 37"/>
          <p:cNvSpPr/>
          <p:nvPr/>
        </p:nvSpPr>
        <p:spPr>
          <a:xfrm flipV="1">
            <a:off x="3383280" y="2060353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>
            <a:off x="5440680" y="32766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257425" y="4111780"/>
            <a:ext cx="4600575" cy="880967"/>
            <a:chOff x="2257425" y="4111780"/>
            <a:chExt cx="4600575" cy="880967"/>
          </a:xfrm>
        </p:grpSpPr>
        <p:sp>
          <p:nvSpPr>
            <p:cNvPr id="51" name="Rectangle 50"/>
            <p:cNvSpPr/>
            <p:nvPr/>
          </p:nvSpPr>
          <p:spPr>
            <a:xfrm>
              <a:off x="2257425" y="4462046"/>
              <a:ext cx="23145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828800" algn="dec"/>
                </a:tabLst>
              </a:pPr>
              <a:r>
                <a:rPr lang="en-US" sz="1600" dirty="0" smtClean="0"/>
                <a:t>Adj.	 4,584.61</a:t>
              </a:r>
            </a:p>
          </p:txBody>
        </p:sp>
        <p:grpSp>
          <p:nvGrpSpPr>
            <p:cNvPr id="42" name="Group 29"/>
            <p:cNvGrpSpPr/>
            <p:nvPr/>
          </p:nvGrpSpPr>
          <p:grpSpPr>
            <a:xfrm>
              <a:off x="2286000" y="4111780"/>
              <a:ext cx="4572000" cy="880967"/>
              <a:chOff x="2284094" y="5177409"/>
              <a:chExt cx="4572000" cy="88096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572000" y="5504330"/>
                <a:ext cx="228409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dec"/>
                  </a:tabLst>
                </a:pPr>
                <a:endParaRPr lang="en-US" sz="1600" dirty="0" smtClean="0"/>
              </a:p>
            </p:txBody>
          </p:sp>
          <p:grpSp>
            <p:nvGrpSpPr>
              <p:cNvPr id="44" name="Group 52"/>
              <p:cNvGrpSpPr/>
              <p:nvPr/>
            </p:nvGrpSpPr>
            <p:grpSpPr>
              <a:xfrm>
                <a:off x="2284094" y="5177409"/>
                <a:ext cx="4572000" cy="880967"/>
                <a:chOff x="2284094" y="5177409"/>
                <a:chExt cx="4572000" cy="880967"/>
              </a:xfrm>
            </p:grpSpPr>
            <p:grpSp>
              <p:nvGrpSpPr>
                <p:cNvPr id="45" name="Group 55"/>
                <p:cNvGrpSpPr/>
                <p:nvPr/>
              </p:nvGrpSpPr>
              <p:grpSpPr>
                <a:xfrm>
                  <a:off x="2284094" y="5177409"/>
                  <a:ext cx="4572000" cy="880967"/>
                  <a:chOff x="5296743" y="2686979"/>
                  <a:chExt cx="4572000" cy="880967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6136849" y="2686979"/>
                    <a:ext cx="2871269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 smtClean="0"/>
                      <a:t>Supplies Expense—Store</a:t>
                    </a:r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H="1">
                    <a:off x="5296743" y="3019306"/>
                    <a:ext cx="45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7584649" y="3019306"/>
                    <a:ext cx="0" cy="5486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6" name="Rectangle 45"/>
                <p:cNvSpPr/>
                <p:nvPr/>
              </p:nvSpPr>
              <p:spPr>
                <a:xfrm>
                  <a:off x="2712719" y="5505545"/>
                  <a:ext cx="1859281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371600" algn="dec"/>
                    </a:tabLst>
                  </a:pPr>
                  <a:endParaRPr lang="en-US" sz="1600" i="1" dirty="0" smtClean="0"/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2286000" y="5329333"/>
            <a:ext cx="4572000" cy="913113"/>
            <a:chOff x="2286000" y="5329333"/>
            <a:chExt cx="4572000" cy="913113"/>
          </a:xfrm>
        </p:grpSpPr>
        <p:grpSp>
          <p:nvGrpSpPr>
            <p:cNvPr id="22" name="Group 29"/>
            <p:cNvGrpSpPr/>
            <p:nvPr/>
          </p:nvGrpSpPr>
          <p:grpSpPr>
            <a:xfrm>
              <a:off x="2286000" y="5329333"/>
              <a:ext cx="4572000" cy="880967"/>
              <a:chOff x="2287905" y="5177409"/>
              <a:chExt cx="4572000" cy="88096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4571999" y="5504330"/>
                <a:ext cx="228790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828800" algn="dec"/>
                  </a:tabLst>
                </a:pPr>
                <a:r>
                  <a:rPr lang="en-US" sz="1600" dirty="0" smtClean="0"/>
                  <a:t>Adj. 	4,584.61</a:t>
                </a:r>
              </a:p>
            </p:txBody>
          </p:sp>
          <p:grpSp>
            <p:nvGrpSpPr>
              <p:cNvPr id="23" name="Group 52"/>
              <p:cNvGrpSpPr/>
              <p:nvPr/>
            </p:nvGrpSpPr>
            <p:grpSpPr>
              <a:xfrm>
                <a:off x="2287905" y="5177409"/>
                <a:ext cx="4572000" cy="880967"/>
                <a:chOff x="2287905" y="5177409"/>
                <a:chExt cx="4572000" cy="880967"/>
              </a:xfrm>
            </p:grpSpPr>
            <p:grpSp>
              <p:nvGrpSpPr>
                <p:cNvPr id="25" name="Group 55"/>
                <p:cNvGrpSpPr/>
                <p:nvPr/>
              </p:nvGrpSpPr>
              <p:grpSpPr>
                <a:xfrm>
                  <a:off x="2287905" y="5177409"/>
                  <a:ext cx="4572000" cy="880967"/>
                  <a:chOff x="5300554" y="2686979"/>
                  <a:chExt cx="4572000" cy="880967"/>
                </a:xfrm>
              </p:grpSpPr>
              <p:sp>
                <p:nvSpPr>
                  <p:cNvPr id="35" name="Rectangle 34"/>
                  <p:cNvSpPr/>
                  <p:nvPr/>
                </p:nvSpPr>
                <p:spPr>
                  <a:xfrm>
                    <a:off x="6136849" y="2686979"/>
                    <a:ext cx="2871269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 smtClean="0"/>
                      <a:t>Supplies—Store</a:t>
                    </a:r>
                  </a:p>
                </p:txBody>
              </p:sp>
              <p:cxnSp>
                <p:nvCxnSpPr>
                  <p:cNvPr id="36" name="Straight Connector 35"/>
                  <p:cNvCxnSpPr/>
                  <p:nvPr/>
                </p:nvCxnSpPr>
                <p:spPr>
                  <a:xfrm flipH="1">
                    <a:off x="5300554" y="3019306"/>
                    <a:ext cx="45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>
                    <a:off x="7584649" y="3019306"/>
                    <a:ext cx="0" cy="54864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Rectangle 33"/>
                <p:cNvSpPr/>
                <p:nvPr/>
              </p:nvSpPr>
              <p:spPr>
                <a:xfrm>
                  <a:off x="2712719" y="5505545"/>
                  <a:ext cx="1859281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tabLst>
                      <a:tab pos="1371600" algn="dec"/>
                    </a:tabLst>
                  </a:pPr>
                  <a:endParaRPr lang="en-US" sz="1600" i="1" dirty="0" smtClean="0"/>
                </a:p>
              </p:txBody>
            </p:sp>
          </p:grpSp>
        </p:grpSp>
        <p:sp>
          <p:nvSpPr>
            <p:cNvPr id="52" name="Rectangle 51"/>
            <p:cNvSpPr/>
            <p:nvPr/>
          </p:nvSpPr>
          <p:spPr>
            <a:xfrm>
              <a:off x="2286000" y="5657671"/>
              <a:ext cx="2286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828800" algn="dec"/>
                </a:tabLst>
              </a:pP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Dec. 31 Bal.	5,049.61 </a:t>
              </a:r>
            </a:p>
            <a:p>
              <a:pPr>
                <a:tabLst>
                  <a:tab pos="1828800" algn="dec"/>
                </a:tabLst>
              </a:pPr>
              <a:r>
                <a:rPr lang="en-US" sz="1600" i="1" dirty="0" smtClean="0"/>
                <a:t>(New Bal. 	465.00)</a:t>
              </a:r>
            </a:p>
          </p:txBody>
        </p:sp>
      </p:grpSp>
      <p:sp>
        <p:nvSpPr>
          <p:cNvPr id="53" name="Down Arrow 52"/>
          <p:cNvSpPr/>
          <p:nvPr/>
        </p:nvSpPr>
        <p:spPr>
          <a:xfrm flipV="1">
            <a:off x="3383280" y="44958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Down Arrow 53"/>
          <p:cNvSpPr/>
          <p:nvPr/>
        </p:nvSpPr>
        <p:spPr>
          <a:xfrm>
            <a:off x="5440680" y="571500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53" grpId="0" animBg="1"/>
      <p:bldP spid="5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69900"/>
            <a:ext cx="8890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01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06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0"/>
            <a:ext cx="5149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566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181100"/>
            <a:ext cx="5934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070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31800"/>
            <a:ext cx="81153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473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57188"/>
            <a:ext cx="4643437" cy="621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0169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714375"/>
            <a:ext cx="81534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533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15963"/>
            <a:ext cx="7343775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785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0"/>
            <a:ext cx="5133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822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23925"/>
            <a:ext cx="86677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70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Recording Adjusting Entries for Supplies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Chapter 15_Page 44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368" y="1447800"/>
            <a:ext cx="5486400" cy="2132672"/>
          </a:xfrm>
          <a:prstGeom prst="rect">
            <a:avLst/>
          </a:prstGeom>
        </p:spPr>
      </p:pic>
      <p:pic>
        <p:nvPicPr>
          <p:cNvPr id="9" name="Picture 8" descr="Chapter 15_Page 44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093857"/>
            <a:ext cx="6858000" cy="1976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2" name="Flowchart: Delay 11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0687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38"/>
            <a:ext cx="7489825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649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237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"/>
            <a:ext cx="85725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8321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376363"/>
            <a:ext cx="5838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765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7965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965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61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3921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ctrTitle" sz="quarter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/>
              <a:t>Preschooler Test.............</a:t>
            </a:r>
          </a:p>
        </p:txBody>
      </p:sp>
      <p:sp>
        <p:nvSpPr>
          <p:cNvPr id="3074" name="Subtitle 2"/>
          <p:cNvSpPr>
            <a:spLocks noGrp="1"/>
          </p:cNvSpPr>
          <p:nvPr>
            <p:ph type="subTitle" sz="quarter" idx="1"/>
          </p:nvPr>
        </p:nvSpPr>
        <p:spPr>
          <a:xfrm>
            <a:off x="1143000" y="19812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smtClean="0"/>
              <a:t>I already knew I was dumber than the fifth graders...but now it's the preschoolers.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endParaRPr lang="en-US" smtClean="0"/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55851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  <p:bldP spid="3074" grpId="1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/>
              <a:t>Which way is the bus below traveling?</a:t>
            </a:r>
            <a:br>
              <a:rPr lang="en-US" b="1" smtClean="0"/>
            </a:br>
            <a:r>
              <a:rPr lang="en-US" b="1" smtClean="0"/>
              <a:t>To the left or to the right?</a:t>
            </a:r>
            <a:endParaRPr lang="en-US" smtClean="0"/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mtClean="0"/>
              <a:t>10-1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E2FA13-3BB8-44F1-A797-454BCDC2F9E2}" type="slidenum">
              <a:rPr lang="en-US"/>
              <a:pPr/>
              <a:t>79</a:t>
            </a:fld>
            <a:endParaRPr lang="en-US"/>
          </a:p>
        </p:txBody>
      </p:sp>
      <p:pic>
        <p:nvPicPr>
          <p:cNvPr id="6" name="Picture 5" descr="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52800"/>
            <a:ext cx="5377758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151102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Recording an Adjusting Entry for Prepaid Insurance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FCD2455E-EC1D-45EA-B6B2-90AB88848CF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588216" cy="40862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LO2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4" name="Flowchart: Delay 13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 descr="Chapter 15_Page 44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8638" y="1676400"/>
            <a:ext cx="5179162" cy="1828800"/>
          </a:xfrm>
          <a:prstGeom prst="rect">
            <a:avLst/>
          </a:prstGeom>
        </p:spPr>
      </p:pic>
      <p:pic>
        <p:nvPicPr>
          <p:cNvPr id="17" name="Picture 16" descr="Chapter 15_Page 444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128995"/>
            <a:ext cx="7315200" cy="166220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0" y="1447800"/>
            <a:ext cx="3703320" cy="909661"/>
            <a:chOff x="2697480" y="2739009"/>
            <a:chExt cx="3703320" cy="909661"/>
          </a:xfrm>
        </p:grpSpPr>
        <p:grpSp>
          <p:nvGrpSpPr>
            <p:cNvPr id="19" name="Group 17"/>
            <p:cNvGrpSpPr/>
            <p:nvPr/>
          </p:nvGrpSpPr>
          <p:grpSpPr>
            <a:xfrm>
              <a:off x="2697480" y="2739009"/>
              <a:ext cx="3703320" cy="909661"/>
              <a:chOff x="5635985" y="1667685"/>
              <a:chExt cx="3703320" cy="909661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5635985" y="2025134"/>
                <a:ext cx="185928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371600" algn="dec"/>
                  </a:tabLst>
                </a:pPr>
                <a:r>
                  <a:rPr lang="en-US" sz="1400" dirty="0" smtClean="0"/>
                  <a:t>Adj.	8,200.00</a:t>
                </a:r>
              </a:p>
            </p:txBody>
          </p:sp>
          <p:grpSp>
            <p:nvGrpSpPr>
              <p:cNvPr id="22" name="Group 53"/>
              <p:cNvGrpSpPr/>
              <p:nvPr/>
            </p:nvGrpSpPr>
            <p:grpSpPr>
              <a:xfrm>
                <a:off x="5681705" y="1667685"/>
                <a:ext cx="3657600" cy="909661"/>
                <a:chOff x="5681705" y="1667685"/>
                <a:chExt cx="3657600" cy="909661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6087036" y="1667685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 smtClean="0"/>
                    <a:t>Insurance Expense</a:t>
                  </a: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 flipH="1">
                  <a:off x="5681705" y="2028706"/>
                  <a:ext cx="36576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512034" y="2028706"/>
                  <a:ext cx="0" cy="5486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4581356" y="3101790"/>
              <a:ext cx="181944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endParaRPr lang="en-US" sz="1400" dirty="0" smtClean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199" y="2514600"/>
            <a:ext cx="3840481" cy="895314"/>
            <a:chOff x="2697479" y="3805809"/>
            <a:chExt cx="3840481" cy="895314"/>
          </a:xfrm>
        </p:grpSpPr>
        <p:grpSp>
          <p:nvGrpSpPr>
            <p:cNvPr id="27" name="Group 23"/>
            <p:cNvGrpSpPr/>
            <p:nvPr/>
          </p:nvGrpSpPr>
          <p:grpSpPr>
            <a:xfrm>
              <a:off x="2697479" y="3805809"/>
              <a:ext cx="3703322" cy="895314"/>
              <a:chOff x="5630543" y="2672632"/>
              <a:chExt cx="3438921" cy="895314"/>
            </a:xfrm>
          </p:grpSpPr>
          <p:grpSp>
            <p:nvGrpSpPr>
              <p:cNvPr id="29" name="Group 55"/>
              <p:cNvGrpSpPr/>
              <p:nvPr/>
            </p:nvGrpSpPr>
            <p:grpSpPr>
              <a:xfrm>
                <a:off x="5673000" y="2672632"/>
                <a:ext cx="3396464" cy="895314"/>
                <a:chOff x="5673000" y="2672632"/>
                <a:chExt cx="3396464" cy="89531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5915155" y="2672632"/>
                  <a:ext cx="287126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 smtClean="0"/>
                    <a:t>Prepaid Insurance</a:t>
                  </a:r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5673000" y="3019306"/>
                  <a:ext cx="33964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7364374" y="3019306"/>
                  <a:ext cx="0" cy="54864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Rectangle 29"/>
              <p:cNvSpPr/>
              <p:nvPr/>
            </p:nvSpPr>
            <p:spPr>
              <a:xfrm>
                <a:off x="5630543" y="3019306"/>
                <a:ext cx="17265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371600" algn="dec"/>
                  </a:tabLst>
                </a:pPr>
                <a:r>
                  <a:rPr lang="en-US" sz="1400" dirty="0" smtClean="0">
                    <a:solidFill>
                      <a:schemeClr val="bg1">
                        <a:lumMod val="50000"/>
                      </a:schemeClr>
                    </a:solidFill>
                  </a:rPr>
                  <a:t>Dec. 31 Bal.	 11,000.00</a:t>
                </a:r>
              </a:p>
              <a:p>
                <a:pPr>
                  <a:tabLst>
                    <a:tab pos="1371600" algn="dec"/>
                  </a:tabLst>
                </a:pPr>
                <a:r>
                  <a:rPr lang="en-US" sz="1400" i="1" dirty="0" smtClean="0"/>
                  <a:t>(New Bal.	2,800.00)</a:t>
                </a:r>
                <a:endParaRPr lang="en-US" sz="1400" dirty="0" smtClean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4678680" y="4150660"/>
              <a:ext cx="18592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1371600" algn="dec"/>
                </a:tabLst>
              </a:pPr>
              <a:r>
                <a:rPr lang="en-US" sz="1400" dirty="0" smtClean="0"/>
                <a:t>Adj.	8,200.00</a:t>
              </a:r>
            </a:p>
          </p:txBody>
        </p:sp>
      </p:grpSp>
      <p:sp>
        <p:nvSpPr>
          <p:cNvPr id="42" name="Down Arrow 41"/>
          <p:cNvSpPr/>
          <p:nvPr/>
        </p:nvSpPr>
        <p:spPr>
          <a:xfrm flipV="1">
            <a:off x="838200" y="187452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2721685" y="2913530"/>
            <a:ext cx="274320" cy="182880"/>
          </a:xfrm>
          <a:prstGeom prst="down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b="1" smtClean="0"/>
              <a:t>Can't make up your mind? </a:t>
            </a:r>
          </a:p>
          <a:p>
            <a:r>
              <a:rPr lang="en-US" b="1" smtClean="0"/>
              <a:t>Look carefully at the picture again.</a:t>
            </a:r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endParaRPr lang="en-US" b="1" smtClean="0"/>
          </a:p>
          <a:p>
            <a:r>
              <a:rPr lang="en-US" b="1" smtClean="0"/>
              <a:t>Still don't know? 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endParaRPr lang="en-US" smtClean="0"/>
          </a:p>
          <a:p>
            <a:endParaRPr lang="en-US" smtClean="0"/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mtClean="0"/>
              <a:t>10-1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EBDE85-1357-47E5-8150-612DEC6CDC18}" type="slidenum">
              <a:rPr lang="en-US"/>
              <a:pPr/>
              <a:t>80</a:t>
            </a:fld>
            <a:endParaRPr lang="en-US"/>
          </a:p>
        </p:txBody>
      </p:sp>
      <p:pic>
        <p:nvPicPr>
          <p:cNvPr id="6" name="Picture 5" descr="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38400"/>
            <a:ext cx="5377758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419092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b="1" smtClean="0"/>
              <a:t>Pre-schoolers all over the United States</a:t>
            </a:r>
            <a:br>
              <a:rPr lang="en-US" b="1" smtClean="0"/>
            </a:br>
            <a:r>
              <a:rPr lang="en-US" b="1" smtClean="0"/>
              <a:t>were shown this picture and asked the same question.</a:t>
            </a:r>
          </a:p>
          <a:p>
            <a:r>
              <a:rPr lang="en-US" b="1" smtClean="0"/>
              <a:t>90% of the pre-schoolers gave this answer:</a:t>
            </a:r>
            <a:r>
              <a:rPr lang="en-US" smtClean="0"/>
              <a:t> </a:t>
            </a:r>
          </a:p>
          <a:p>
            <a:r>
              <a:rPr lang="en-US" b="1" smtClean="0"/>
              <a:t>"The bus is traveling to the left.."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endParaRPr lang="en-US" smtClean="0"/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mtClean="0"/>
              <a:t>10-1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A725A2-B64B-4EFE-ABC2-FC587FC4026F}" type="slidenum">
              <a:rPr lang="en-US"/>
              <a:pPr/>
              <a:t>81</a:t>
            </a:fld>
            <a:endParaRPr lang="en-US"/>
          </a:p>
        </p:txBody>
      </p:sp>
      <p:pic>
        <p:nvPicPr>
          <p:cNvPr id="5" name="Picture 4" descr="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495800"/>
            <a:ext cx="4076700" cy="20795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05010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0.00393 L -0.43125 0.003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858000" cy="4495800"/>
          </a:xfrm>
        </p:spPr>
        <p:txBody>
          <a:bodyPr/>
          <a:lstStyle/>
          <a:p>
            <a:r>
              <a:rPr lang="en-US" b="1" smtClean="0"/>
              <a:t>When asked, "Why do you think the bus is traveling to the left?“</a:t>
            </a:r>
            <a:br>
              <a:rPr lang="en-US" b="1" smtClean="0"/>
            </a:br>
            <a:r>
              <a:rPr lang="en-US" b="1" smtClean="0"/>
              <a:t>They answered:</a:t>
            </a:r>
            <a:r>
              <a:rPr lang="en-US" smtClean="0"/>
              <a:t> </a:t>
            </a:r>
          </a:p>
          <a:p>
            <a:r>
              <a:rPr lang="en-US" b="1" smtClean="0"/>
              <a:t>"Because you can't see the door to get on the bus.“</a:t>
            </a: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mtClean="0"/>
              <a:t>10-1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5F6665-CC01-4BE3-B0BE-51D8B3CF4C9C}" type="slidenum">
              <a:rPr lang="en-US"/>
              <a:pPr/>
              <a:t>82</a:t>
            </a:fld>
            <a:endParaRPr lang="en-US"/>
          </a:p>
        </p:txBody>
      </p:sp>
      <p:pic>
        <p:nvPicPr>
          <p:cNvPr id="6" name="Picture 5" descr="b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886200"/>
            <a:ext cx="5377758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125524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42291 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mtClean="0"/>
              <a:t>10-1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72ADAA-B601-4905-96AF-AEEDFB9D4589}" type="slidenum">
              <a:rPr lang="en-US"/>
              <a:pPr/>
              <a:t>83</a:t>
            </a:fld>
            <a:endParaRPr lang="en-US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971800"/>
            <a:ext cx="7466013" cy="1143000"/>
          </a:xfrm>
        </p:spPr>
        <p:txBody>
          <a:bodyPr>
            <a:normAutofit fontScale="90000"/>
          </a:bodyPr>
          <a:lstStyle/>
          <a:p>
            <a:r>
              <a:rPr lang="en-US" sz="15600" smtClean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216149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Lesson 15-1 </a:t>
            </a:r>
            <a:r>
              <a:rPr lang="en-US" dirty="0" smtClean="0"/>
              <a:t>Audit Your Understanding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Times New Roman"/>
              </a:rPr>
              <a:t>1.</a:t>
            </a:r>
            <a:r>
              <a:rPr lang="en-US" b="1" dirty="0">
                <a:solidFill>
                  <a:srgbClr val="FF0000"/>
                </a:solidFill>
                <a:ea typeface="Calibri"/>
                <a:cs typeface="Times New Roman"/>
              </a:rPr>
              <a:t>	</a:t>
            </a:r>
            <a:r>
              <a:rPr lang="en-US" dirty="0" smtClean="0">
                <a:ea typeface="Calibri"/>
                <a:cs typeface="Times New Roman"/>
              </a:rPr>
              <a:t>Which </a:t>
            </a:r>
            <a:r>
              <a:rPr lang="en-US" dirty="0">
                <a:ea typeface="Calibri"/>
                <a:cs typeface="Times New Roman"/>
              </a:rPr>
              <a:t>accounts are used for the adjustment to office supplies?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FCD2455E-EC1D-45EA-B6B2-90AB88848CF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5048250" y="228600"/>
            <a:ext cx="4095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-228600" y="1084730"/>
            <a:ext cx="914400" cy="457200"/>
          </a:xfrm>
          <a:prstGeom prst="triangle">
            <a:avLst/>
          </a:prstGeom>
          <a:solidFill>
            <a:srgbClr val="FFA41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914400" y="2971801"/>
            <a:ext cx="7315200" cy="2286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Calibri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Arial"/>
              </a:rPr>
              <a:t>Supplies Expense—Office</a:t>
            </a:r>
            <a:endParaRPr lang="en-US" sz="3200" dirty="0" smtClean="0">
              <a:ea typeface="Calibri"/>
              <a:cs typeface="Times New Roman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r>
              <a:rPr lang="en-US" sz="3200" dirty="0" smtClean="0">
                <a:ea typeface="Calibri"/>
                <a:cs typeface="Arial"/>
              </a:rPr>
              <a:t>Supplies—Office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79080" y="0"/>
            <a:ext cx="1188720" cy="381000"/>
            <a:chOff x="7879080" y="0"/>
            <a:chExt cx="1188720" cy="381000"/>
          </a:xfrm>
        </p:grpSpPr>
        <p:sp>
          <p:nvSpPr>
            <p:cNvPr id="10" name="Flowchart: Delay 9"/>
            <p:cNvSpPr/>
            <p:nvPr/>
          </p:nvSpPr>
          <p:spPr>
            <a:xfrm rot="5400000">
              <a:off x="8282940" y="-403860"/>
              <a:ext cx="381000" cy="1188720"/>
            </a:xfrm>
            <a:prstGeom prst="flowChartDelay">
              <a:avLst/>
            </a:prstGeom>
            <a:solidFill>
              <a:schemeClr val="accent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10012" y="0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Lesson 15-1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6135</TotalTime>
  <Words>1685</Words>
  <Application>Microsoft Office PowerPoint</Application>
  <PresentationFormat>On-screen Show (4:3)</PresentationFormat>
  <Paragraphs>459</Paragraphs>
  <Slides>83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Arial</vt:lpstr>
      <vt:lpstr>Calibri</vt:lpstr>
      <vt:lpstr>Times New Roman</vt:lpstr>
      <vt:lpstr>Custom Design</vt:lpstr>
      <vt:lpstr>PowerPoint Presentation</vt:lpstr>
      <vt:lpstr>Adjusting Account Balances</vt:lpstr>
      <vt:lpstr>Preparing an Unadjusted Trial Balance</vt:lpstr>
      <vt:lpstr>Preparing an Unadjusted Trial Balance</vt:lpstr>
      <vt:lpstr>Recording Adjusting Entries for Supplies</vt:lpstr>
      <vt:lpstr>Recording Adjusting Entries for Supplies</vt:lpstr>
      <vt:lpstr>Recording Adjusting Entries for Supplies</vt:lpstr>
      <vt:lpstr>Recording an Adjusting Entry for Prepaid Insurance</vt:lpstr>
      <vt:lpstr>Lesson 15-1 Audit Your Understanding</vt:lpstr>
      <vt:lpstr>Lesson 15-1 Audit Your Understanding</vt:lpstr>
      <vt:lpstr>Lesson 15-1 </vt:lpstr>
      <vt:lpstr>PowerPoint Presentation</vt:lpstr>
      <vt:lpstr>Recording an Adjusting Entry for Merchandise Inventory</vt:lpstr>
      <vt:lpstr>Recording an Adjusting Entry for Merchandise Inventory</vt:lpstr>
      <vt:lpstr>Journalizing the Adjusting Entry for Interest Receivable  -- Interest is earned daily</vt:lpstr>
      <vt:lpstr>Journalizing the Adjusting Entry for Interest Receivable</vt:lpstr>
      <vt:lpstr>Lesson 15-2 Audit Your Understanding</vt:lpstr>
      <vt:lpstr>Lesson 15-2 Audit Your Understanding</vt:lpstr>
      <vt:lpstr>Lesson 15-2 Audit Your Understanding</vt:lpstr>
      <vt:lpstr>Lesson 15-2 </vt:lpstr>
      <vt:lpstr>PowerPoint Presentation</vt:lpstr>
      <vt:lpstr>Categories of Assets</vt:lpstr>
      <vt:lpstr>Depreciating Plant Assets</vt:lpstr>
      <vt:lpstr>Depreciating Plant Assets</vt:lpstr>
      <vt:lpstr>Depreciating Plant Assets— Original Cost </vt:lpstr>
      <vt:lpstr>Depreciating Plant Assets— Salvage Value </vt:lpstr>
      <vt:lpstr>Depreciating Plant Assets— Useful Life</vt:lpstr>
      <vt:lpstr>Straight-line Depreciation</vt:lpstr>
      <vt:lpstr>Accumulated Depreciation</vt:lpstr>
      <vt:lpstr>Book Value</vt:lpstr>
      <vt:lpstr>Journalizing the Adjusting Entry for Accumulated Depreciation</vt:lpstr>
      <vt:lpstr>Journalizing the Adjusting Entry for Accumulated Depreciation</vt:lpstr>
      <vt:lpstr>Lesson 15-3 Audit Your Understanding</vt:lpstr>
      <vt:lpstr>Lesson 15-3 Audit Your Understanding</vt:lpstr>
      <vt:lpstr>Lesson 15-3 Audit Your Understanding</vt:lpstr>
      <vt:lpstr>Lesson 15-3 </vt:lpstr>
      <vt:lpstr>PowerPoint Presentation</vt:lpstr>
      <vt:lpstr>Adjusting Entries</vt:lpstr>
      <vt:lpstr>Posting Adjusting Entries</vt:lpstr>
      <vt:lpstr>Calculating Income Before Federal Income Taxes </vt:lpstr>
      <vt:lpstr>Calculating Income Before Federal Income Taxes </vt:lpstr>
      <vt:lpstr>Calculating Federal Income Tax</vt:lpstr>
      <vt:lpstr>Calculating Federal Income Tax</vt:lpstr>
      <vt:lpstr>Journalizing the Adjusting Entry for Federal Income Tax Payable  </vt:lpstr>
      <vt:lpstr>Posting the Adjusting Entry for Federal Income Tax Payable  </vt:lpstr>
      <vt:lpstr>Completing an Adjusted Trial Balance</vt:lpstr>
      <vt:lpstr>Lesson 15-4 Audit Your Understanding</vt:lpstr>
      <vt:lpstr>Lesson 15-4 Audit Your Understanding</vt:lpstr>
      <vt:lpstr>Lesson 15-4 Audit Your Understanding</vt:lpstr>
      <vt:lpstr>Lesson 15-4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Preschooler Test.............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"%username%"</cp:lastModifiedBy>
  <cp:revision>293</cp:revision>
  <dcterms:created xsi:type="dcterms:W3CDTF">2012-07-02T15:51:50Z</dcterms:created>
  <dcterms:modified xsi:type="dcterms:W3CDTF">2016-04-28T18:31:27Z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