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42"/>
  </p:notesMasterIdLst>
  <p:sldIdLst>
    <p:sldId id="345" r:id="rId2"/>
    <p:sldId id="259" r:id="rId3"/>
    <p:sldId id="366" r:id="rId4"/>
    <p:sldId id="367" r:id="rId5"/>
    <p:sldId id="348" r:id="rId6"/>
    <p:sldId id="349" r:id="rId7"/>
    <p:sldId id="368" r:id="rId8"/>
    <p:sldId id="350" r:id="rId9"/>
    <p:sldId id="334" r:id="rId10"/>
    <p:sldId id="335" r:id="rId11"/>
    <p:sldId id="336" r:id="rId12"/>
    <p:sldId id="337" r:id="rId13"/>
    <p:sldId id="369" r:id="rId14"/>
    <p:sldId id="372" r:id="rId15"/>
    <p:sldId id="373" r:id="rId16"/>
    <p:sldId id="375" r:id="rId17"/>
    <p:sldId id="376" r:id="rId18"/>
    <p:sldId id="378" r:id="rId19"/>
    <p:sldId id="380" r:id="rId20"/>
    <p:sldId id="381" r:id="rId21"/>
    <p:sldId id="382" r:id="rId22"/>
    <p:sldId id="383" r:id="rId23"/>
    <p:sldId id="370" r:id="rId24"/>
    <p:sldId id="385" r:id="rId25"/>
    <p:sldId id="386" r:id="rId26"/>
    <p:sldId id="387" r:id="rId27"/>
    <p:sldId id="388" r:id="rId28"/>
    <p:sldId id="390" r:id="rId29"/>
    <p:sldId id="391" r:id="rId30"/>
    <p:sldId id="392" r:id="rId31"/>
    <p:sldId id="393" r:id="rId32"/>
    <p:sldId id="395" r:id="rId33"/>
    <p:sldId id="396" r:id="rId34"/>
    <p:sldId id="398" r:id="rId35"/>
    <p:sldId id="399" r:id="rId36"/>
    <p:sldId id="400" r:id="rId37"/>
    <p:sldId id="401" r:id="rId38"/>
    <p:sldId id="371" r:id="rId39"/>
    <p:sldId id="403" r:id="rId40"/>
    <p:sldId id="4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32" clrIdx="0"/>
  <p:cmAuthor id="1" name="McLaughlin" initials="C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AD6A0"/>
    <a:srgbClr val="B6D5AB"/>
    <a:srgbClr val="EA0000"/>
    <a:srgbClr val="77933C"/>
    <a:srgbClr val="FF3300"/>
    <a:srgbClr val="FF0000"/>
    <a:srgbClr val="CC0000"/>
    <a:srgbClr val="73BEF1"/>
    <a:srgbClr val="137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76" d="100"/>
          <a:sy n="76" d="100"/>
        </p:scale>
        <p:origin x="5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3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lia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lia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lia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	Explain the purpose of the allowance method for recording losses from uncollectible accounts.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	Estimate uncollectible accounts expense using an aging of accounts receivable.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	Record the adjusting entry for the allowance for uncollectible accounts.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r="704" b="584"/>
          <a:stretch>
            <a:fillRect/>
          </a:stretch>
        </p:blipFill>
        <p:spPr bwMode="auto">
          <a:xfrm>
            <a:off x="0" y="0"/>
            <a:ext cx="9144000" cy="220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14-1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MyriadPro-Regular"/>
              </a:rPr>
              <a:t>	Explain why an adjustment for uncollectible accounts is an application of the 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MyriadPro-It"/>
              </a:rPr>
              <a:t>Matching Expenses with Revenue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MyriadPro-Regular"/>
              </a:rPr>
              <a:t>concept.</a:t>
            </a:r>
            <a:endParaRPr lang="en-US" sz="2800" dirty="0" smtClean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800" dirty="0" smtClean="0">
                <a:ea typeface="Calibri"/>
                <a:cs typeface="Times New Roman"/>
              </a:rPr>
              <a:t>The allowance method of recording losses from uncollectible accounts attempts to match the expense of uncollectible accounts in the same fiscal year that the related sales are recorded.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14-1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a typeface="Times New Roman"/>
                <a:cs typeface="MyriadPro-Regular"/>
              </a:rPr>
              <a:t>3.	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MyriadPro-Regular"/>
              </a:rPr>
              <a:t>What are the </a:t>
            </a:r>
            <a:r>
              <a:rPr lang="en-US" sz="2800" b="1" dirty="0" smtClean="0">
                <a:solidFill>
                  <a:srgbClr val="000000"/>
                </a:solidFill>
                <a:ea typeface="Times New Roman"/>
                <a:cs typeface="MyriadPro-Regular"/>
              </a:rPr>
              <a:t>two methods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MyriadPro-Regular"/>
              </a:rPr>
              <a:t>used to estimate uncollectible accounts receivable?</a:t>
            </a:r>
            <a:endParaRPr lang="en-US" sz="2800" dirty="0" smtClean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971801"/>
            <a:ext cx="7315200" cy="2286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</a:pPr>
            <a:r>
              <a:rPr lang="en-US" sz="2800" dirty="0" smtClean="0">
                <a:ea typeface="Calibri"/>
                <a:cs typeface="Times New Roman"/>
              </a:rPr>
              <a:t>1.	Percent of sales method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</a:pPr>
            <a:r>
              <a:rPr lang="en-US" sz="2800" dirty="0" smtClean="0">
                <a:ea typeface="Calibri"/>
                <a:cs typeface="Times New Roman"/>
              </a:rPr>
              <a:t>2.	Percent of accounts receivable method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14-1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a typeface="Times New Roman"/>
                <a:cs typeface="MyriadPro-Regular"/>
              </a:rPr>
              <a:t>4. 	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MyriadPro-Regular"/>
              </a:rPr>
              <a:t>How is Accounts Receivable affected by the estimate of uncollectible accounts?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800" dirty="0" smtClean="0">
                <a:ea typeface="Calibri"/>
                <a:cs typeface="Times New Roman"/>
              </a:rPr>
              <a:t>The account itself is not affected.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14-1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Aplia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123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 	Write off an uncollectible account receivable.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 	Account for the collection of an account receivable that was written off.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9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9204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Journalizing the Writing Off of an Uncollectible Account Receivable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Canceling the balance of a customer account because the customer does not pay is called </a:t>
            </a:r>
            <a:r>
              <a:rPr lang="en-US" b="1" dirty="0" smtClean="0">
                <a:solidFill>
                  <a:srgbClr val="0070C0"/>
                </a:solidFill>
              </a:rPr>
              <a:t>writing off an account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7712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Journalizing the Writing Off of an Uncollectible Account Receivable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 descr="Chapter 14_Page 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124200"/>
            <a:ext cx="8229600" cy="211690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57200" y="1600200"/>
            <a:ext cx="6858000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000" dirty="0" smtClean="0"/>
              <a:t>January 25. Wrote off Edmonds Hospital’s past due account as uncollectible, $639.88. Memorandum No. 58.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0507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pter 14_Page 420_2.jpg"/>
          <p:cNvPicPr>
            <a:picLocks noChangeAspect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>
          <a:xfrm>
            <a:off x="1371600" y="3048000"/>
            <a:ext cx="4480560" cy="1075342"/>
          </a:xfrm>
          <a:prstGeom prst="rect">
            <a:avLst/>
          </a:prstGeom>
        </p:spPr>
      </p:pic>
      <p:pic>
        <p:nvPicPr>
          <p:cNvPr id="7" name="Picture 6" descr="Chapter 14_Page 420_1.jpg"/>
          <p:cNvPicPr>
            <a:picLocks noChangeAspect="1"/>
          </p:cNvPicPr>
          <p:nvPr/>
        </p:nvPicPr>
        <p:blipFill>
          <a:blip r:embed="rId3" cstate="print"/>
          <a:srcRect b="15873"/>
          <a:stretch>
            <a:fillRect/>
          </a:stretch>
        </p:blipFill>
        <p:spPr>
          <a:xfrm>
            <a:off x="1371600" y="1371600"/>
            <a:ext cx="4572000" cy="99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Posting an Entry to Write Off an Uncollectible Account Receivable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 descr="Chapter 14_Page 420_3.jpg"/>
          <p:cNvPicPr>
            <a:picLocks noChangeAspect="1"/>
          </p:cNvPicPr>
          <p:nvPr/>
        </p:nvPicPr>
        <p:blipFill>
          <a:blip r:embed="rId4" cstate="print"/>
          <a:srcRect b="16807"/>
          <a:stretch>
            <a:fillRect/>
          </a:stretch>
        </p:blipFill>
        <p:spPr>
          <a:xfrm>
            <a:off x="1371600" y="4200150"/>
            <a:ext cx="4480560" cy="905250"/>
          </a:xfrm>
          <a:prstGeom prst="rect">
            <a:avLst/>
          </a:prstGeom>
        </p:spPr>
      </p:pic>
      <p:pic>
        <p:nvPicPr>
          <p:cNvPr id="10" name="Picture 9" descr="Chapter 14_Page 420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5446060"/>
            <a:ext cx="3931920" cy="9185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3" name="Flowchart: Delay 12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05400" y="3852446"/>
            <a:ext cx="2743200" cy="338554"/>
            <a:chOff x="228600" y="2792505"/>
            <a:chExt cx="2743200" cy="338554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228600" y="2960132"/>
              <a:ext cx="1021080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5400" y="2792505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Account Balance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43000" y="2175735"/>
            <a:ext cx="823737" cy="1828800"/>
            <a:chOff x="517383" y="2729768"/>
            <a:chExt cx="823737" cy="18288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219200" y="2729768"/>
              <a:ext cx="0" cy="18288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066800" y="3073113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7383" y="3075219"/>
              <a:ext cx="576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Date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86200" y="2301240"/>
            <a:ext cx="1524000" cy="914400"/>
            <a:chOff x="-762000" y="2289572"/>
            <a:chExt cx="152400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-152400" y="2289572"/>
              <a:ext cx="914400" cy="914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52400" y="2502932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762000" y="2350532"/>
              <a:ext cx="1234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Account</a:t>
              </a:r>
              <a:br>
                <a:rPr lang="en-US" sz="1600" dirty="0" smtClean="0">
                  <a:solidFill>
                    <a:srgbClr val="0070C0"/>
                  </a:solidFill>
                </a:rPr>
              </a:br>
              <a:r>
                <a:rPr lang="en-US" sz="1600" dirty="0" smtClean="0">
                  <a:solidFill>
                    <a:srgbClr val="0070C0"/>
                  </a:solidFill>
                </a:rPr>
                <a:t>Number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43400" y="2286000"/>
            <a:ext cx="3733800" cy="1676400"/>
            <a:chOff x="2438400" y="2514600"/>
            <a:chExt cx="3733800" cy="1676400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2438400" y="2514600"/>
              <a:ext cx="1371600" cy="1676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3383280" y="2743200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57600" y="2709446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Debit  or Credit Amounts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209800" y="1716742"/>
            <a:ext cx="3177988" cy="2039470"/>
            <a:chOff x="2209800" y="1716742"/>
            <a:chExt cx="3177988" cy="2039470"/>
          </a:xfrm>
        </p:grpSpPr>
        <p:sp>
          <p:nvSpPr>
            <p:cNvPr id="38" name="TextBox 37"/>
            <p:cNvSpPr txBox="1"/>
            <p:nvPr/>
          </p:nvSpPr>
          <p:spPr>
            <a:xfrm>
              <a:off x="2209800" y="2286000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Journal </a:t>
              </a:r>
              <a:br>
                <a:rPr lang="en-US" sz="1600" dirty="0" smtClean="0">
                  <a:solidFill>
                    <a:srgbClr val="0070C0"/>
                  </a:solidFill>
                </a:rPr>
              </a:br>
              <a:r>
                <a:rPr lang="en-US" sz="1600" dirty="0" smtClean="0">
                  <a:solidFill>
                    <a:srgbClr val="0070C0"/>
                  </a:solidFill>
                </a:rPr>
                <a:t>Page</a:t>
              </a:r>
              <a:br>
                <a:rPr lang="en-US" sz="1600" dirty="0" smtClean="0">
                  <a:solidFill>
                    <a:srgbClr val="0070C0"/>
                  </a:solidFill>
                </a:rPr>
              </a:br>
              <a:r>
                <a:rPr lang="en-US" sz="1600" dirty="0" smtClean="0">
                  <a:solidFill>
                    <a:srgbClr val="0070C0"/>
                  </a:solidFill>
                </a:rPr>
                <a:t>Number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926975" y="1716742"/>
              <a:ext cx="2460813" cy="2039470"/>
              <a:chOff x="2926975" y="1716742"/>
              <a:chExt cx="2460813" cy="2039470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3006165" y="1716742"/>
                <a:ext cx="2381623" cy="2039470"/>
              </a:xfrm>
              <a:custGeom>
                <a:avLst/>
                <a:gdLst>
                  <a:gd name="connsiteX0" fmla="*/ 2381623 w 2381623"/>
                  <a:gd name="connsiteY0" fmla="*/ 22411 h 2039470"/>
                  <a:gd name="connsiteX1" fmla="*/ 391459 w 2381623"/>
                  <a:gd name="connsiteY1" fmla="*/ 336176 h 2039470"/>
                  <a:gd name="connsiteX2" fmla="*/ 32870 w 2381623"/>
                  <a:gd name="connsiteY2" fmla="*/ 2039470 h 203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623" h="2039470">
                    <a:moveTo>
                      <a:pt x="2381623" y="22411"/>
                    </a:moveTo>
                    <a:cubicBezTo>
                      <a:pt x="1582270" y="11205"/>
                      <a:pt x="782918" y="0"/>
                      <a:pt x="391459" y="336176"/>
                    </a:cubicBezTo>
                    <a:cubicBezTo>
                      <a:pt x="0" y="672353"/>
                      <a:pt x="16435" y="1355911"/>
                      <a:pt x="32870" y="2039470"/>
                    </a:cubicBezTo>
                  </a:path>
                </a:pathLst>
              </a:cu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/>
            </p:nvSpPr>
            <p:spPr bwMode="auto">
              <a:xfrm>
                <a:off x="2926975" y="2510115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1447800" y="6019800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/>
              <a:t>1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832385" y="5129916"/>
            <a:ext cx="2358615" cy="1042284"/>
            <a:chOff x="1832385" y="5129916"/>
            <a:chExt cx="2358615" cy="1042284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1981200" y="5349240"/>
              <a:ext cx="228600" cy="82296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832385" y="5129916"/>
              <a:ext cx="2358615" cy="338554"/>
              <a:chOff x="2836320" y="2539116"/>
              <a:chExt cx="2358615" cy="33855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061335" y="2539116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Write “Written off”</a:t>
                </a:r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2836320" y="2545080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2608730" y="4838700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/>
              <a:t>3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752165" y="6019800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/>
              <a:t>3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715000" y="4838700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/>
              <a:t>5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105400" y="6019800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/>
              <a:t>5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447800" y="4838700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3840480" y="4838700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/>
              <a:t>4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3810000" y="6019800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/>
              <a:t>4</a:t>
            </a: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5105400" y="5410200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536004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Reopening an Account Previously Written Off</a:t>
            </a:r>
            <a:endParaRPr lang="en-US" dirty="0"/>
          </a:p>
        </p:txBody>
      </p:sp>
      <p:pic>
        <p:nvPicPr>
          <p:cNvPr id="10" name="Picture 9" descr="Chapter 14_Page 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971800"/>
            <a:ext cx="8229600" cy="22541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3" name="Flowchart: Delay 12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7200" y="1600200"/>
            <a:ext cx="7772400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2000" dirty="0" smtClean="0"/>
              <a:t>March 9. Received cash in full payment of Edmonds Hospital’s account, previously written off as uncollectible, $639.88. Memorandum No. 71 and Receipt No. 695.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49977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Recording Cash Received for an Account Previously Written Off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7696200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2000" dirty="0" smtClean="0"/>
              <a:t>March 9. Received cash in full payment of Edmonds Hospital’s account, previously written off as uncollectible, $639.88. Memorandum No. 71 and Receipt No. 695.</a:t>
            </a:r>
            <a:endParaRPr lang="en-US" sz="2000" dirty="0"/>
          </a:p>
        </p:txBody>
      </p:sp>
      <p:pic>
        <p:nvPicPr>
          <p:cNvPr id="8" name="Picture 7" descr="Chapter 14_Page 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543" y="3276600"/>
            <a:ext cx="8229600" cy="1758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200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Allowance Method of Recording Losses from Uncollectible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Accounts receivable that cannot be collected are called </a:t>
            </a:r>
            <a:r>
              <a:rPr lang="en-US" b="1" dirty="0" smtClean="0">
                <a:solidFill>
                  <a:srgbClr val="0070C0"/>
                </a:solidFill>
              </a:rPr>
              <a:t>uncollectible accounts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Some businesses refer to uncollectible accounts as </a:t>
            </a:r>
            <a:r>
              <a:rPr lang="en-US" i="1" dirty="0" smtClean="0">
                <a:solidFill>
                  <a:srgbClr val="0070C0"/>
                </a:solidFill>
              </a:rPr>
              <a:t>bad debts</a:t>
            </a:r>
            <a:r>
              <a:rPr lang="en-US" dirty="0" smtClean="0"/>
              <a:t>.</a:t>
            </a:r>
          </a:p>
          <a:p>
            <a:r>
              <a:rPr lang="en-US" b="1" dirty="0"/>
              <a:t>Crediting the estimated value of uncollectible accounts to a contra account </a:t>
            </a:r>
            <a:r>
              <a:rPr lang="en-US" dirty="0"/>
              <a:t>is called the </a:t>
            </a:r>
            <a:r>
              <a:rPr lang="en-US" b="1" dirty="0">
                <a:solidFill>
                  <a:srgbClr val="0070C0"/>
                </a:solidFill>
              </a:rPr>
              <a:t>allowance method</a:t>
            </a:r>
            <a:r>
              <a:rPr lang="en-US" dirty="0"/>
              <a:t> of recording losses from uncollectible accounts.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17416" y="5943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Continued on the next slide.</a:t>
            </a:r>
            <a:endParaRPr lang="en-US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57200" y="3148528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en-US" sz="1600" dirty="0" smtClean="0"/>
              <a:t>Write the words </a:t>
            </a:r>
            <a:r>
              <a:rPr lang="en-US" sz="1600" b="1" dirty="0" smtClean="0">
                <a:solidFill>
                  <a:srgbClr val="00B0F0"/>
                </a:solidFill>
              </a:rPr>
              <a:t>Reopen account </a:t>
            </a:r>
            <a:r>
              <a:rPr lang="en-US" sz="1600" dirty="0" smtClean="0"/>
              <a:t>in the Item column of the customer account.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Posting Entries for Collecting a Written-Off Account Receivable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Chapter 14_Page 423_1.jpg"/>
          <p:cNvPicPr>
            <a:picLocks noChangeAspect="1"/>
          </p:cNvPicPr>
          <p:nvPr/>
        </p:nvPicPr>
        <p:blipFill>
          <a:blip r:embed="rId2" cstate="print"/>
          <a:srcRect b="15873"/>
          <a:stretch>
            <a:fillRect/>
          </a:stretch>
        </p:blipFill>
        <p:spPr>
          <a:xfrm>
            <a:off x="3430524" y="914400"/>
            <a:ext cx="4485132" cy="969270"/>
          </a:xfrm>
          <a:prstGeom prst="rect">
            <a:avLst/>
          </a:prstGeom>
        </p:spPr>
      </p:pic>
      <p:pic>
        <p:nvPicPr>
          <p:cNvPr id="7" name="Picture 6" descr="Chapter 14_Page 42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0524" y="1945644"/>
            <a:ext cx="4480560" cy="1092708"/>
          </a:xfrm>
          <a:prstGeom prst="rect">
            <a:avLst/>
          </a:prstGeom>
        </p:spPr>
      </p:pic>
      <p:pic>
        <p:nvPicPr>
          <p:cNvPr id="8" name="Picture 7" descr="Chapter 14_Page 423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0524" y="3100326"/>
            <a:ext cx="4494276" cy="1092708"/>
          </a:xfrm>
          <a:prstGeom prst="rect">
            <a:avLst/>
          </a:prstGeom>
        </p:spPr>
      </p:pic>
      <p:pic>
        <p:nvPicPr>
          <p:cNvPr id="9" name="Picture 8" descr="Chapter 14_Page 423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6244" y="4255009"/>
            <a:ext cx="3904488" cy="1202436"/>
          </a:xfrm>
          <a:prstGeom prst="rect">
            <a:avLst/>
          </a:prstGeom>
        </p:spPr>
      </p:pic>
      <p:pic>
        <p:nvPicPr>
          <p:cNvPr id="10" name="Picture 9" descr="Chapter 14_Page 423_5.jpg"/>
          <p:cNvPicPr>
            <a:picLocks noChangeAspect="1"/>
          </p:cNvPicPr>
          <p:nvPr/>
        </p:nvPicPr>
        <p:blipFill>
          <a:blip r:embed="rId6" cstate="print"/>
          <a:srcRect b="17225"/>
          <a:stretch>
            <a:fillRect/>
          </a:stretch>
        </p:blipFill>
        <p:spPr>
          <a:xfrm>
            <a:off x="3124199" y="5486400"/>
            <a:ext cx="5068199" cy="8937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3" name="Flowchart: Delay 12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2724" y="1676400"/>
            <a:ext cx="944880" cy="1143000"/>
            <a:chOff x="304800" y="2895600"/>
            <a:chExt cx="944880" cy="1143000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304800" y="2895600"/>
              <a:ext cx="944880" cy="11430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762000" y="3154680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16524" y="1676400"/>
            <a:ext cx="1143000" cy="3429000"/>
            <a:chOff x="3352800" y="2895600"/>
            <a:chExt cx="1143000" cy="3429000"/>
          </a:xfrm>
        </p:grpSpPr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3352800" y="2895600"/>
              <a:ext cx="1143000" cy="34290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3459480" y="5440680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26124" y="1828800"/>
            <a:ext cx="1143000" cy="2133600"/>
            <a:chOff x="106680" y="2895600"/>
            <a:chExt cx="1143000" cy="2133600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106680" y="2895600"/>
              <a:ext cx="1143000" cy="2133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335280" y="4145280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</p:grp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4829556" y="5010912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/>
              <a:t>3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096000" y="5334000"/>
            <a:ext cx="533400" cy="914400"/>
            <a:chOff x="-45720" y="4181856"/>
            <a:chExt cx="533400" cy="731520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-45720" y="4181856"/>
              <a:ext cx="457200" cy="73152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213360" y="4328160"/>
              <a:ext cx="274320" cy="21945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80753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14-2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MyriadPro-Regular"/>
              </a:rPr>
              <a:t>	Why is Allowance for Uncollectible Accounts debited when a customer account is written off?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800" dirty="0" smtClean="0">
                <a:ea typeface="Calibri"/>
                <a:cs typeface="Times New Roman"/>
              </a:rPr>
              <a:t>The balance of the customer account is an actual uncollectible amount and no longer an estimate of an uncollectible amount.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6307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14-2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MyriadPro-Regular"/>
              </a:rPr>
              <a:t>	Does the book value of accounts receivable differ before and after writing off an account? Explain.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800" dirty="0" smtClean="0">
                <a:ea typeface="Calibri"/>
                <a:cs typeface="Times New Roman"/>
              </a:rPr>
              <a:t>The book value is the same because the same amount is deducted from the accounts receivable and the allowance accounts.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7684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14-2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Aplia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123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r>
              <a:rPr lang="en-US" sz="2400" dirty="0" smtClean="0"/>
              <a:t> 	Record the acceptance of a note receivable.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r>
              <a:rPr lang="en-US" sz="2400" dirty="0" smtClean="0"/>
              <a:t> 	Account for the collection of a note receivable.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r>
              <a:rPr lang="en-US" sz="2400" dirty="0" smtClean="0"/>
              <a:t> 	Account for a dishonored note receivable.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19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2969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Promissory Notes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written and signed promise to pay a sum of money at a specified time is called a </a:t>
            </a:r>
            <a:r>
              <a:rPr lang="en-US" sz="2400" b="1" dirty="0" smtClean="0">
                <a:solidFill>
                  <a:srgbClr val="0070C0"/>
                </a:solidFill>
              </a:rPr>
              <a:t>promissory note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A </a:t>
            </a:r>
            <a:r>
              <a:rPr lang="en-US" sz="2400" dirty="0" smtClean="0"/>
              <a:t>promissory note signed by a business and given to a creditor is entered in the businesses books as a </a:t>
            </a:r>
            <a:r>
              <a:rPr lang="en-US" sz="2400" b="1" dirty="0" smtClean="0">
                <a:solidFill>
                  <a:srgbClr val="0070C0"/>
                </a:solidFill>
              </a:rPr>
              <a:t>note payable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A promissory note that a business accepts from a customer is entered in the business’s books as a </a:t>
            </a:r>
            <a:r>
              <a:rPr lang="en-US" sz="2400" b="1" dirty="0" smtClean="0">
                <a:solidFill>
                  <a:srgbClr val="0070C0"/>
                </a:solidFill>
              </a:rPr>
              <a:t>note receivable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person or business that signs a note, and thus promises to make payment, is called the </a:t>
            </a:r>
            <a:r>
              <a:rPr lang="en-US" sz="2400" b="1" dirty="0">
                <a:solidFill>
                  <a:srgbClr val="0070C0"/>
                </a:solidFill>
              </a:rPr>
              <a:t>maker of a note</a:t>
            </a:r>
            <a:r>
              <a:rPr lang="en-US" sz="2400" dirty="0">
                <a:solidFill>
                  <a:srgbClr val="006600"/>
                </a:solidFill>
              </a:rPr>
              <a:t>. 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17416" y="5943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Continued on the next slide.</a:t>
            </a:r>
            <a:endParaRPr lang="en-US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824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Promissory Notes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person or business to whom the amount of a note is payable is called the </a:t>
            </a:r>
            <a:r>
              <a:rPr lang="en-US" sz="2400" b="1" dirty="0" smtClean="0">
                <a:solidFill>
                  <a:srgbClr val="0070C0"/>
                </a:solidFill>
              </a:rPr>
              <a:t>payee</a:t>
            </a:r>
            <a:r>
              <a:rPr lang="en-US" sz="2400" dirty="0" smtClean="0"/>
              <a:t>. </a:t>
            </a:r>
          </a:p>
          <a:p>
            <a:r>
              <a:rPr lang="en-US" sz="2400" dirty="0"/>
              <a:t>The original amount of a note, sometimes referred to as the </a:t>
            </a:r>
            <a:r>
              <a:rPr lang="en-US" sz="2400" i="1" dirty="0">
                <a:solidFill>
                  <a:srgbClr val="0070C0"/>
                </a:solidFill>
              </a:rPr>
              <a:t>face amount</a:t>
            </a:r>
            <a:r>
              <a:rPr lang="en-US" sz="2400" dirty="0"/>
              <a:t>, is called the </a:t>
            </a:r>
            <a:r>
              <a:rPr lang="en-US" sz="2400" b="1" dirty="0">
                <a:solidFill>
                  <a:srgbClr val="0070C0"/>
                </a:solidFill>
              </a:rPr>
              <a:t>principal</a:t>
            </a:r>
            <a:r>
              <a:rPr lang="en-US" sz="2400" dirty="0"/>
              <a:t>. </a:t>
            </a:r>
          </a:p>
          <a:p>
            <a:r>
              <a:rPr lang="en-US" sz="2400" dirty="0"/>
              <a:t>The percent of the principal that is due for the use of the funds secured by a note is called the </a:t>
            </a:r>
            <a:r>
              <a:rPr lang="en-US" sz="2400" b="1" dirty="0">
                <a:solidFill>
                  <a:srgbClr val="0070C0"/>
                </a:solidFill>
              </a:rPr>
              <a:t>interest rate</a:t>
            </a:r>
            <a:r>
              <a:rPr lang="en-US" sz="2400" dirty="0"/>
              <a:t>. </a:t>
            </a:r>
          </a:p>
          <a:p>
            <a:r>
              <a:rPr lang="en-US" sz="2400" dirty="0"/>
              <a:t>The date on which the principal of a note is due to be repaid is called the </a:t>
            </a:r>
            <a:r>
              <a:rPr lang="en-US" sz="2400" b="1" dirty="0">
                <a:solidFill>
                  <a:srgbClr val="0070C0"/>
                </a:solidFill>
              </a:rPr>
              <a:t>maturity date</a:t>
            </a:r>
            <a:r>
              <a:rPr lang="en-US" sz="2400" dirty="0"/>
              <a:t>. </a:t>
            </a:r>
          </a:p>
          <a:p>
            <a:r>
              <a:rPr lang="en-US" sz="2400" dirty="0"/>
              <a:t>The length of time from the signing date to the maturity date, usually expressed as the number of days, may be referred to as the </a:t>
            </a:r>
            <a:r>
              <a:rPr lang="en-US" sz="2400" b="1" dirty="0">
                <a:solidFill>
                  <a:srgbClr val="0070C0"/>
                </a:solidFill>
              </a:rPr>
              <a:t>time of a note</a:t>
            </a:r>
            <a:r>
              <a:rPr lang="en-US" sz="2400" dirty="0"/>
              <a:t>, or </a:t>
            </a:r>
            <a:r>
              <a:rPr lang="en-US" sz="2400" i="1" dirty="0">
                <a:solidFill>
                  <a:srgbClr val="0070C0"/>
                </a:solidFill>
              </a:rPr>
              <a:t>term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405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hapter 14_Page 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88796"/>
            <a:ext cx="6400800" cy="3601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Promissory Notes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2400" y="5029200"/>
            <a:ext cx="2057400" cy="1143000"/>
            <a:chOff x="152400" y="5029200"/>
            <a:chExt cx="2057400" cy="1143000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1447800" y="5029200"/>
              <a:ext cx="762000" cy="990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52400" y="5802868"/>
              <a:ext cx="191077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Maker of the Note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324601" y="4181979"/>
            <a:ext cx="2503985" cy="646331"/>
            <a:chOff x="6324601" y="4181979"/>
            <a:chExt cx="2503985" cy="646331"/>
          </a:xfrm>
        </p:grpSpPr>
        <p:cxnSp>
          <p:nvCxnSpPr>
            <p:cNvPr id="36" name="Straight Arrow Connector 35"/>
            <p:cNvCxnSpPr>
              <a:stCxn id="15" idx="1"/>
            </p:cNvCxnSpPr>
            <p:nvPr/>
          </p:nvCxnSpPr>
          <p:spPr>
            <a:xfrm flipH="1" flipV="1">
              <a:off x="6324601" y="4343401"/>
              <a:ext cx="1447798" cy="16174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772399" y="4181979"/>
              <a:ext cx="1056187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Maturity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Date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2400" y="4352365"/>
            <a:ext cx="3693460" cy="815767"/>
            <a:chOff x="152400" y="4352365"/>
            <a:chExt cx="3693460" cy="815767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645460" y="4352365"/>
              <a:ext cx="3200400" cy="533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52400" y="4521801"/>
              <a:ext cx="961545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Interest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Rate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2400" y="3681800"/>
            <a:ext cx="1411940" cy="424035"/>
            <a:chOff x="152400" y="3681800"/>
            <a:chExt cx="1411940" cy="424035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1107140" y="3877235"/>
              <a:ext cx="457200" cy="228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52400" y="3681800"/>
              <a:ext cx="99418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Principal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52400" y="2564800"/>
            <a:ext cx="2667000" cy="1245200"/>
            <a:chOff x="152400" y="2564800"/>
            <a:chExt cx="2667000" cy="124520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066800" y="2819400"/>
              <a:ext cx="1752600" cy="990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52400" y="2564800"/>
              <a:ext cx="1012521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Time of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the Note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2400" y="1600200"/>
            <a:ext cx="3026854" cy="990600"/>
            <a:chOff x="152400" y="1600200"/>
            <a:chExt cx="3026854" cy="99060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85800" y="1828800"/>
              <a:ext cx="1676400" cy="7620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52400" y="1600200"/>
              <a:ext cx="302685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Number Assigned to the Note 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657088" y="2953389"/>
            <a:ext cx="3171498" cy="704211"/>
            <a:chOff x="5657088" y="2953389"/>
            <a:chExt cx="3171498" cy="704211"/>
          </a:xfrm>
        </p:grpSpPr>
        <p:cxnSp>
          <p:nvCxnSpPr>
            <p:cNvPr id="40" name="Straight Arrow Connector 39"/>
            <p:cNvCxnSpPr/>
            <p:nvPr/>
          </p:nvCxnSpPr>
          <p:spPr>
            <a:xfrm flipH="1">
              <a:off x="5657088" y="3124200"/>
              <a:ext cx="2514601" cy="533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8091718" y="2953389"/>
              <a:ext cx="73686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Payee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72200" y="1600200"/>
            <a:ext cx="2656386" cy="914400"/>
            <a:chOff x="6172200" y="1600200"/>
            <a:chExt cx="2656386" cy="914400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6172200" y="1752600"/>
              <a:ext cx="609600" cy="7620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442099" y="1600200"/>
              <a:ext cx="238648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Date the Note Is Signed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03763" y="4953000"/>
            <a:ext cx="1077837" cy="1219200"/>
            <a:chOff x="4103763" y="4953000"/>
            <a:chExt cx="1077837" cy="1219200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4419600" y="4953000"/>
              <a:ext cx="762000" cy="990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103763" y="5802868"/>
              <a:ext cx="93647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Witness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1280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pter 14_Page 426.jpg"/>
          <p:cNvPicPr>
            <a:picLocks noChangeAspect="1"/>
          </p:cNvPicPr>
          <p:nvPr/>
        </p:nvPicPr>
        <p:blipFill>
          <a:blip r:embed="rId2" cstate="print"/>
          <a:srcRect b="15810"/>
          <a:stretch>
            <a:fillRect/>
          </a:stretch>
        </p:blipFill>
        <p:spPr>
          <a:xfrm>
            <a:off x="500743" y="2973085"/>
            <a:ext cx="8229600" cy="1786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Accepting a Note Receivable from a Customer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7772400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000" dirty="0" smtClean="0"/>
              <a:t>March 18. Accepted a 90-day, 8% note from Skinner College for an extension of time on its account, $2,578.35. Note Receivable No. 6.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LO6</a:t>
            </a:r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1898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14400" y="5181600"/>
            <a:ext cx="6553200" cy="91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35000">
                <a:schemeClr val="accent3">
                  <a:tint val="44500"/>
                  <a:satMod val="160000"/>
                </a:schemeClr>
              </a:gs>
              <a:gs pos="7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2514600"/>
            <a:ext cx="6553200" cy="1295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35000">
                <a:schemeClr val="accent3">
                  <a:tint val="44500"/>
                  <a:satMod val="160000"/>
                </a:schemeClr>
              </a:gs>
              <a:gs pos="7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43000" y="2514600"/>
          <a:ext cx="6858000" cy="922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71600"/>
                <a:gridCol w="457200"/>
                <a:gridCol w="1371600"/>
                <a:gridCol w="457200"/>
                <a:gridCol w="1371600"/>
                <a:gridCol w="457200"/>
                <a:gridCol w="1371600"/>
              </a:tblGrid>
              <a:tr h="830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</a:rPr>
                        <a:t>Principal 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×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Annual</a:t>
                      </a:r>
                      <a:b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Interest</a:t>
                      </a:r>
                      <a:b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Rate 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×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Time</a:t>
                      </a:r>
                      <a:b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as Fraction</a:t>
                      </a:r>
                      <a:b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of a Year </a:t>
                      </a:r>
                      <a:endParaRPr lang="en-US" sz="2000" b="1" i="0" u="none" strike="noStrik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=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Interest</a:t>
                      </a:r>
                      <a:b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for Fraction</a:t>
                      </a:r>
                      <a:b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of Year 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on Promissory 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 amount paid for the use of money for a period </a:t>
            </a:r>
            <a:r>
              <a:rPr lang="en-US" sz="2400" dirty="0" smtClean="0"/>
              <a:t>of time </a:t>
            </a:r>
            <a:r>
              <a:rPr lang="en-US" sz="2400" dirty="0"/>
              <a:t>is called </a:t>
            </a:r>
            <a:r>
              <a:rPr lang="en-US" sz="2400" i="1" dirty="0" smtClean="0">
                <a:solidFill>
                  <a:srgbClr val="0070C0"/>
                </a:solidFill>
              </a:rPr>
              <a:t>interest</a:t>
            </a:r>
            <a:r>
              <a:rPr lang="en-US" sz="2400" i="1" dirty="0" smtClean="0"/>
              <a:t>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LO7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0" y="3429000"/>
          <a:ext cx="6858000" cy="3124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71600"/>
                <a:gridCol w="457200"/>
                <a:gridCol w="1371600"/>
                <a:gridCol w="457200"/>
                <a:gridCol w="1371600"/>
                <a:gridCol w="457200"/>
                <a:gridCol w="137160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$2,578.35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×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×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90/360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$51.57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1" name="Content Placeholder 3"/>
          <p:cNvSpPr txBox="1">
            <a:spLocks/>
          </p:cNvSpPr>
          <p:nvPr/>
        </p:nvSpPr>
        <p:spPr>
          <a:xfrm>
            <a:off x="457200" y="4191000"/>
            <a:ext cx="8229600" cy="112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amount that is due on the maturity date of a note is called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maturity value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828800" y="5752200"/>
          <a:ext cx="5486400" cy="3124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97280"/>
                <a:gridCol w="1097280"/>
                <a:gridCol w="1097280"/>
                <a:gridCol w="1097280"/>
                <a:gridCol w="109728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/>
                        <a:t>$</a:t>
                      </a:r>
                      <a:r>
                        <a:rPr lang="fr-FR" sz="2000" u="none" strike="noStrike" dirty="0" smtClean="0"/>
                        <a:t>2,578.35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/>
                        <a:t>+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 </a:t>
                      </a:r>
                      <a:r>
                        <a:rPr lang="fr-FR" sz="2000" u="none" strike="noStrike" dirty="0" smtClean="0"/>
                        <a:t>$51.57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/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 smtClean="0"/>
                        <a:t>$2,629.92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28800" y="5150220"/>
          <a:ext cx="5486400" cy="6172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97280"/>
                <a:gridCol w="1097280"/>
                <a:gridCol w="1097280"/>
                <a:gridCol w="1097280"/>
                <a:gridCol w="109728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</a:rPr>
                        <a:t>Principal 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Interest 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=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</a:rPr>
                        <a:t>Maturity Value 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900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Allowance Method of Recording Losses from Uncollectible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difference between an asset’s account balance and its related contra account balance is called </a:t>
            </a:r>
            <a:r>
              <a:rPr lang="en-US" b="1" dirty="0" smtClean="0">
                <a:solidFill>
                  <a:srgbClr val="0070C0"/>
                </a:solidFill>
              </a:rPr>
              <a:t>book value</a:t>
            </a:r>
            <a:r>
              <a:rPr lang="en-US" dirty="0" smtClean="0"/>
              <a:t>. </a:t>
            </a:r>
          </a:p>
          <a:p>
            <a:r>
              <a:rPr lang="en-US" dirty="0"/>
              <a:t>The difference between the balance of Accounts Receivable and its contra account, Allowance for Uncollectible Accounts, is called the </a:t>
            </a:r>
            <a:r>
              <a:rPr lang="en-US" b="1" dirty="0">
                <a:solidFill>
                  <a:srgbClr val="0070C0"/>
                </a:solidFill>
              </a:rPr>
              <a:t>book value of accounts receivable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17416" y="5943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Continued on the next slide.</a:t>
            </a:r>
            <a:endParaRPr lang="en-US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 Date of Promissory </a:t>
            </a:r>
            <a:r>
              <a:rPr lang="en-US" dirty="0" smtClean="0"/>
              <a:t>Notes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LO7</a:t>
            </a:r>
            <a:endParaRPr lang="en-US" dirty="0"/>
          </a:p>
        </p:txBody>
      </p:sp>
      <p:grpSp>
        <p:nvGrpSpPr>
          <p:cNvPr id="7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67707"/>
              </p:ext>
            </p:extLst>
          </p:nvPr>
        </p:nvGraphicFramePr>
        <p:xfrm>
          <a:off x="1203960" y="2285524"/>
          <a:ext cx="6629400" cy="24688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487705"/>
                <a:gridCol w="1931895"/>
                <a:gridCol w="22098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Days from the Month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Days Remaining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Term of the Note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March </a:t>
                      </a:r>
                      <a:r>
                        <a:rPr lang="en-US" sz="18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(31</a:t>
                      </a:r>
                      <a:r>
                        <a:rPr lang="en-US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minus 18)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April 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May 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June 1–June 16 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990600" y="1600200"/>
            <a:ext cx="3429000" cy="1828800"/>
            <a:chOff x="-1175384" y="2362200"/>
            <a:chExt cx="3429000" cy="18288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931321" y="2668906"/>
              <a:ext cx="1322295" cy="152209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175384" y="2362200"/>
              <a:ext cx="2177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Number of days of the first month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05400" y="1600200"/>
            <a:ext cx="2558416" cy="2133600"/>
            <a:chOff x="729615" y="2362200"/>
            <a:chExt cx="2558416" cy="21336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931321" y="2668906"/>
              <a:ext cx="1322294" cy="182689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10615" y="2362200"/>
              <a:ext cx="2177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Days remaining after this month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200" y="4267200"/>
            <a:ext cx="4084320" cy="1828800"/>
            <a:chOff x="-2133600" y="2069068"/>
            <a:chExt cx="4084320" cy="182880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1219200" y="2069068"/>
              <a:ext cx="731520" cy="12192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2133600" y="2974538"/>
              <a:ext cx="3352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Lesser of the days of the month and the days remaining after the previous month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72000" y="4648200"/>
            <a:ext cx="3048000" cy="1267599"/>
            <a:chOff x="2072640" y="2198132"/>
            <a:chExt cx="3048000" cy="1267599"/>
          </a:xfrm>
        </p:grpSpPr>
        <p:cxnSp>
          <p:nvCxnSpPr>
            <p:cNvPr id="33" name="Straight Arrow Connector 32"/>
            <p:cNvCxnSpPr/>
            <p:nvPr/>
          </p:nvCxnSpPr>
          <p:spPr>
            <a:xfrm flipH="1" flipV="1">
              <a:off x="2072640" y="2198132"/>
              <a:ext cx="685800" cy="8382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2606040" y="28211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87040" y="28194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Days remaining for the last month</a:t>
              </a: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556260" y="236220"/>
            <a:ext cx="7924800" cy="14773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Date of Note:  March 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78607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Collecting Principal and Interest on a Note Receivable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note receivable reaches its maturity date, the maker of the note is expected to pay the maturity value to the payee.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interest earned </a:t>
            </a:r>
            <a:r>
              <a:rPr lang="en-US" dirty="0" smtClean="0"/>
              <a:t>on money loaned is called </a:t>
            </a:r>
            <a:r>
              <a:rPr lang="en-US" b="1" dirty="0" smtClean="0">
                <a:solidFill>
                  <a:srgbClr val="0070C0"/>
                </a:solidFill>
              </a:rPr>
              <a:t>interest income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interest earned on a note receivable is credited to a revenue account titled Interest Income.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LO7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8299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Chapter 14_Page 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108" y="2934564"/>
            <a:ext cx="8229600" cy="1740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36" y="138499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Collecting Principal and Interest on a Note Receivable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LO7</a:t>
            </a:r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57200" y="1600200"/>
            <a:ext cx="7620000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000" dirty="0" smtClean="0"/>
              <a:t>June 16. Received cash for the maturity value of Note Receivable No. 6, a 90-day, 8% note: principal, $2,578.35, plus interest, $51.57; total, $2,629.92. Receipt No. 782.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15668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Recording a Dishonored Note Receivable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note that is not paid when due is called a </a:t>
            </a:r>
            <a:r>
              <a:rPr lang="en-US" b="1" dirty="0" smtClean="0">
                <a:solidFill>
                  <a:srgbClr val="0070C0"/>
                </a:solidFill>
              </a:rPr>
              <a:t>dishonored note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LO8</a:t>
            </a:r>
            <a:endParaRPr lang="en-US" dirty="0"/>
          </a:p>
        </p:txBody>
      </p:sp>
      <p:grpSp>
        <p:nvGrpSpPr>
          <p:cNvPr id="11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1317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Recording a Dishonored Note Receivable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600200"/>
            <a:ext cx="7772400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000" dirty="0" smtClean="0"/>
              <a:t>June 3. Stout Company dishonored Note Receivable No. 4, a 60-day, 8% note, maturity value due today: principal, $3,000.00; interest, $40.00; total, $3,040.00. Memorandum No. 98.</a:t>
            </a:r>
            <a:endParaRPr lang="en-US" sz="2000" dirty="0"/>
          </a:p>
        </p:txBody>
      </p:sp>
      <p:pic>
        <p:nvPicPr>
          <p:cNvPr id="9" name="Picture 8" descr="Chapter 14_Page 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154" y="3048000"/>
            <a:ext cx="7772400" cy="2114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LO8</a:t>
            </a:r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3124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14-3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MyriadPro-Regular"/>
              </a:rPr>
              <a:t>	What conditions might cause a business to delay payment to a vendor?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9718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800" dirty="0" smtClean="0">
                <a:ea typeface="Calibri"/>
                <a:cs typeface="Times New Roman"/>
              </a:rPr>
              <a:t>The receipt of cash from sales does not occur at the same time and in amounts sufficient to pay for needed purchases and expenses.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116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14-3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MyriadPro-Regular"/>
              </a:rPr>
              <a:t>	What is the advantage of a promissory note over an account receivable?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971800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800" dirty="0" smtClean="0">
                <a:ea typeface="Calibri"/>
                <a:cs typeface="Times New Roman"/>
              </a:rPr>
              <a:t>A note can be useful in a court of law as written evidence of a debt.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920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14-3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	What does an interest rate of 10% mean?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514600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800" dirty="0" smtClean="0">
                <a:ea typeface="Calibri"/>
                <a:cs typeface="Times New Roman"/>
              </a:rPr>
              <a:t>Ten cents will be paid for the use of each dollar borrowed for a full year.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2543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14-3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Aplia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123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928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F3BCC15E-4140-4220-A69F-7A2C3FC91380}" type="slidenum">
              <a:rPr lang="en-US">
                <a:latin typeface="Times New Roman" panose="02020603050405020304" pitchFamily="18" charset="0"/>
              </a:rPr>
              <a:pPr/>
              <a:t>39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r>
              <a:rPr lang="en-US" smtClean="0"/>
              <a:t>1% Error Rate…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62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200,000 incorrect prescriptions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30,000 babies accidentally dropped by doctors and nurses</a:t>
            </a:r>
          </a:p>
          <a:p>
            <a:pPr>
              <a:lnSpc>
                <a:spcPct val="90000"/>
              </a:lnSpc>
            </a:pPr>
            <a:r>
              <a:rPr lang="en-US" smtClean="0"/>
              <a:t>4 days a year of contaminated water</a:t>
            </a:r>
          </a:p>
          <a:p>
            <a:pPr>
              <a:lnSpc>
                <a:spcPct val="90000"/>
              </a:lnSpc>
            </a:pPr>
            <a:r>
              <a:rPr lang="en-US" smtClean="0"/>
              <a:t>No electricity or heat for 15 minutes each day</a:t>
            </a:r>
          </a:p>
          <a:p>
            <a:pPr>
              <a:lnSpc>
                <a:spcPct val="90000"/>
              </a:lnSpc>
            </a:pPr>
            <a:r>
              <a:rPr lang="en-US" smtClean="0"/>
              <a:t>Newspapers not delivered 4 times a year</a:t>
            </a:r>
          </a:p>
          <a:p>
            <a:pPr>
              <a:lnSpc>
                <a:spcPct val="90000"/>
              </a:lnSpc>
            </a:pPr>
            <a:r>
              <a:rPr lang="en-US" smtClean="0"/>
              <a:t>2 short or long landings by airliners</a:t>
            </a:r>
          </a:p>
        </p:txBody>
      </p:sp>
    </p:spTree>
    <p:extLst>
      <p:ext uri="{BB962C8B-B14F-4D97-AF65-F5344CB8AC3E}">
        <p14:creationId xmlns:p14="http://schemas.microsoft.com/office/powerpoint/2010/main" val="26855284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Allowance Method of Recording Losses from Uncollectible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amount of accounts receivable a </a:t>
            </a:r>
            <a:r>
              <a:rPr lang="en-US" b="1" dirty="0" smtClean="0"/>
              <a:t>business expects to collect </a:t>
            </a:r>
            <a:r>
              <a:rPr lang="en-US" dirty="0" smtClean="0"/>
              <a:t>is called the </a:t>
            </a:r>
            <a:r>
              <a:rPr lang="en-US" b="1" dirty="0">
                <a:solidFill>
                  <a:srgbClr val="0070C0"/>
                </a:solidFill>
              </a:rPr>
              <a:t>net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realizable value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928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B87E96EF-3363-462C-A93F-10EBB42355EE}" type="slidenum">
              <a:rPr lang="en-US">
                <a:latin typeface="Times New Roman" panose="02020603050405020304" pitchFamily="18" charset="0"/>
              </a:rPr>
              <a:pPr/>
              <a:t>40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Dream Car?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1" name="Picture 4" descr="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787241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64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Methods of Estimating Uncollectible Accounts Receivable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methods are commonly used to estimate uncollectible accounts receivable: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percent of sales method </a:t>
            </a:r>
            <a:r>
              <a:rPr lang="en-US" dirty="0" smtClean="0"/>
              <a:t>assumes that a </a:t>
            </a:r>
            <a:r>
              <a:rPr lang="en-US" b="1" dirty="0" smtClean="0"/>
              <a:t>percent of credit sales </a:t>
            </a:r>
            <a:r>
              <a:rPr lang="en-US" dirty="0" smtClean="0"/>
              <a:t>will become uncollectible. 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percent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of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accounts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receivable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method</a:t>
            </a:r>
            <a:r>
              <a:rPr lang="en-US" dirty="0" smtClean="0"/>
              <a:t> uses an analysis of accounts receivable to estimate the amount that will be uncollectible.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Estimating Uncollectible Accounts Expense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Analyzing accounts receivable according to when they are due is called the </a:t>
            </a:r>
            <a:r>
              <a:rPr lang="en-US" b="1" dirty="0" smtClean="0">
                <a:solidFill>
                  <a:srgbClr val="0070C0"/>
                </a:solidFill>
              </a:rPr>
              <a:t>aging of accounts receivable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1000" y="1447800"/>
          <a:ext cx="6553198" cy="2574726"/>
        </p:xfrm>
        <a:graphic>
          <a:graphicData uri="http://schemas.openxmlformats.org/drawingml/2006/table">
            <a:tbl>
              <a:tblPr/>
              <a:tblGrid>
                <a:gridCol w="1479754"/>
                <a:gridCol w="845574"/>
                <a:gridCol w="845574"/>
                <a:gridCol w="845574"/>
                <a:gridCol w="845574"/>
                <a:gridCol w="845574"/>
                <a:gridCol w="845574"/>
              </a:tblGrid>
              <a:tr h="13314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Accounts Receivable as of December 31, 20--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14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Customer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Account Balance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Current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Days Account Balance Past Due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1–30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31–60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61–90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Over 90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Belk &amp; Jensen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$3,247.36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$1,495.18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$1,752.18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Edmonds Hospital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639.88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167.48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$195.36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$277.04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Lake Automotive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3,757.82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3,151.50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606.32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Mason City Schools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2,489.64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2,489.64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Skinner College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2,578.35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$2,578.35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Triangle Health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3,154.48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3,154.48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Wells Apartments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4,514.28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1,483.21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3,031.07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1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$20,381.81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$11,774.01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$5,557.05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$195.36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$277.04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$2,578.35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Percent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1.00%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4.00%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12.00%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30.00%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80.00%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Estimating Uncollectible Accounts Expense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5" name="Group 9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81000" y="4123765"/>
          <a:ext cx="3403600" cy="2151888"/>
        </p:xfrm>
        <a:graphic>
          <a:graphicData uri="http://schemas.openxmlformats.org/drawingml/2006/table">
            <a:tbl>
              <a:tblPr/>
              <a:tblGrid>
                <a:gridCol w="850900"/>
                <a:gridCol w="850900"/>
                <a:gridCol w="850900"/>
                <a:gridCol w="85090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Age Group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Amount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Percent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Uncollectible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Current 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$11,774.01 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$117.74 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1–30 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5,557.05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222.28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31–60 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195.36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23.44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61–90 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277.04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83.11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Over 90 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2,578.35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2,062.68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$20,381.81 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$2,509.25 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Current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Balance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Allowance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  <a:b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Uncollectible Accounts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125.15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Estimated Addition to Allowance </a:t>
                      </a:r>
                      <a:b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for Uncollectible Accounts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$2,384.10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733800" y="4343400"/>
            <a:ext cx="4308476" cy="646331"/>
            <a:chOff x="3733800" y="4343400"/>
            <a:chExt cx="4308476" cy="646331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3733800" y="4495800"/>
              <a:ext cx="1219200" cy="3048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4765675" y="4343400"/>
              <a:ext cx="3276601" cy="646331"/>
              <a:chOff x="4038600" y="4343400"/>
              <a:chExt cx="3276601" cy="646331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038600" y="4345186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  <a:endParaRPr lang="en-US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19601" y="4343400"/>
                <a:ext cx="28956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 smtClean="0">
                    <a:solidFill>
                      <a:srgbClr val="0070C0"/>
                    </a:solidFill>
                  </a:rPr>
                  <a:t>Compute the estimate for 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each age group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733800" y="5067300"/>
            <a:ext cx="4191000" cy="369332"/>
            <a:chOff x="3733800" y="5067300"/>
            <a:chExt cx="4191000" cy="36933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3733800" y="5257800"/>
              <a:ext cx="1219200" cy="152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4765675" y="5067300"/>
              <a:ext cx="3159125" cy="369332"/>
              <a:chOff x="4038600" y="5222423"/>
              <a:chExt cx="3159125" cy="36933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038600" y="5224209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  <a:endParaRPr lang="en-US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419600" y="5222423"/>
                <a:ext cx="27781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 smtClean="0">
                    <a:solidFill>
                      <a:srgbClr val="0070C0"/>
                    </a:solidFill>
                  </a:rPr>
                  <a:t>Compute the total estimate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3733800" y="5791200"/>
            <a:ext cx="4308475" cy="646331"/>
            <a:chOff x="3733800" y="5791200"/>
            <a:chExt cx="4308475" cy="646331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3733800" y="5943600"/>
              <a:ext cx="1219200" cy="228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4765675" y="5791200"/>
              <a:ext cx="3276600" cy="646331"/>
              <a:chOff x="4038600" y="5791200"/>
              <a:chExt cx="3276600" cy="64633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419600" y="5791200"/>
                <a:ext cx="28956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Compute the addition to the 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allowance account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038600" y="5792986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  <a:endParaRPr lang="en-US" b="1" dirty="0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Adjusting Entry for Allowance for Uncollectible 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Chapter 14_Page 415.jpg"/>
          <p:cNvPicPr>
            <a:picLocks noChangeAspect="1"/>
          </p:cNvPicPr>
          <p:nvPr/>
        </p:nvPicPr>
        <p:blipFill>
          <a:blip r:embed="rId2" cstate="print"/>
          <a:srcRect b="16000"/>
          <a:stretch>
            <a:fillRect/>
          </a:stretch>
        </p:blipFill>
        <p:spPr>
          <a:xfrm>
            <a:off x="381000" y="3886200"/>
            <a:ext cx="8229600" cy="1785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5334000"/>
            <a:ext cx="1981200" cy="990600"/>
            <a:chOff x="1066800" y="2198132"/>
            <a:chExt cx="1981200" cy="9906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249680" y="2198132"/>
              <a:ext cx="960120" cy="80224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7800" y="2819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Account Title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0" y="3203138"/>
            <a:ext cx="3273008" cy="1749862"/>
            <a:chOff x="644734" y="3059668"/>
            <a:chExt cx="3273008" cy="1749862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644734" y="3276600"/>
              <a:ext cx="574466" cy="153293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6734" y="3059668"/>
              <a:ext cx="2511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Write “Adjusting Entries”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82824" y="5486400"/>
            <a:ext cx="1981200" cy="838200"/>
            <a:chOff x="1066800" y="2350532"/>
            <a:chExt cx="1981200" cy="838200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1143000" y="2350532"/>
              <a:ext cx="106680" cy="62126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47800" y="2819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Account Title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05600" y="3507938"/>
            <a:ext cx="2133600" cy="1597462"/>
            <a:chOff x="3505200" y="2819400"/>
            <a:chExt cx="2133600" cy="159746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3505200" y="3045262"/>
              <a:ext cx="304800" cy="1371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657600" y="28211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38600" y="2819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Debit Amount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4815" y="3505200"/>
            <a:ext cx="2470785" cy="1600200"/>
            <a:chOff x="729615" y="2514600"/>
            <a:chExt cx="2470785" cy="160020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914400" y="2668906"/>
              <a:ext cx="381000" cy="144589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6800" y="2514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Date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1000" y="1324094"/>
            <a:ext cx="3396464" cy="718066"/>
            <a:chOff x="5559785" y="1676400"/>
            <a:chExt cx="3396464" cy="718066"/>
          </a:xfrm>
        </p:grpSpPr>
        <p:grpSp>
          <p:nvGrpSpPr>
            <p:cNvPr id="34" name="Group 53"/>
            <p:cNvGrpSpPr/>
            <p:nvPr/>
          </p:nvGrpSpPr>
          <p:grpSpPr>
            <a:xfrm>
              <a:off x="5755849" y="1676400"/>
              <a:ext cx="3200400" cy="718066"/>
              <a:chOff x="5755849" y="1676400"/>
              <a:chExt cx="3200400" cy="71806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888916" y="1676400"/>
                <a:ext cx="287126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Accounts Receivable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H="1">
                <a:off x="5755849" y="2028706"/>
                <a:ext cx="3200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312385" y="20287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5559785" y="2025134"/>
              <a:ext cx="1828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r>
                <a:rPr lang="en-US" sz="1400" dirty="0" smtClean="0"/>
                <a:t>Dec. 31 Bal.	</a:t>
              </a:r>
              <a:r>
                <a:rPr lang="en-US" sz="1400" dirty="0" smtClean="0">
                  <a:solidFill>
                    <a:prstClr val="black"/>
                  </a:solidFill>
                </a:rPr>
                <a:t>20,381.81</a:t>
              </a:r>
              <a:endParaRPr lang="en-US" sz="1400" dirty="0" smtClean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1000" y="1981200"/>
            <a:ext cx="3396464" cy="718066"/>
            <a:chOff x="5559785" y="2667000"/>
            <a:chExt cx="3396464" cy="718066"/>
          </a:xfrm>
        </p:grpSpPr>
        <p:grpSp>
          <p:nvGrpSpPr>
            <p:cNvPr id="40" name="Group 55"/>
            <p:cNvGrpSpPr/>
            <p:nvPr/>
          </p:nvGrpSpPr>
          <p:grpSpPr>
            <a:xfrm>
              <a:off x="5755849" y="2667000"/>
              <a:ext cx="3200400" cy="718066"/>
              <a:chOff x="5755849" y="2667000"/>
              <a:chExt cx="3200400" cy="71806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888916" y="2667000"/>
                <a:ext cx="287126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Uncollectible Accounts Expense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5755849" y="3019306"/>
                <a:ext cx="3200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312385" y="30193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/>
            <p:cNvSpPr/>
            <p:nvPr/>
          </p:nvSpPr>
          <p:spPr>
            <a:xfrm>
              <a:off x="5559785" y="3019306"/>
              <a:ext cx="1828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r>
                <a:rPr lang="en-US" sz="1400" dirty="0" smtClean="0"/>
                <a:t>Adj.	2,384.10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05400" y="5486400"/>
            <a:ext cx="2362200" cy="838200"/>
            <a:chOff x="990600" y="2350532"/>
            <a:chExt cx="2362200" cy="838200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2743200" y="2350532"/>
              <a:ext cx="609600" cy="61853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2606040" y="28211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90600" y="28194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Credit Amount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9879" y="2667000"/>
            <a:ext cx="3458721" cy="1090970"/>
            <a:chOff x="5755849" y="2667000"/>
            <a:chExt cx="3458721" cy="1090970"/>
          </a:xfrm>
        </p:grpSpPr>
        <p:grpSp>
          <p:nvGrpSpPr>
            <p:cNvPr id="50" name="Group 55"/>
            <p:cNvGrpSpPr/>
            <p:nvPr/>
          </p:nvGrpSpPr>
          <p:grpSpPr>
            <a:xfrm>
              <a:off x="5755849" y="2667000"/>
              <a:ext cx="3200400" cy="992386"/>
              <a:chOff x="5755849" y="2667000"/>
              <a:chExt cx="3200400" cy="99238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86101" y="2667000"/>
                <a:ext cx="287126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Allowance for Uncollectible Accounts 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H="1">
                <a:off x="5755849" y="3019306"/>
                <a:ext cx="3200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309570" y="3019306"/>
                <a:ext cx="0" cy="640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7385770" y="3019306"/>
              <a:ext cx="1828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r>
                <a:rPr lang="en-US" sz="1400" dirty="0" smtClean="0"/>
                <a:t>Bal.	 125.15</a:t>
              </a:r>
            </a:p>
            <a:p>
              <a:pPr>
                <a:tabLst>
                  <a:tab pos="1371600" algn="dec"/>
                </a:tabLst>
              </a:pPr>
              <a:r>
                <a:rPr lang="en-US" sz="1400" dirty="0" smtClean="0"/>
                <a:t>Adj.	2,384.10</a:t>
              </a:r>
            </a:p>
            <a:p>
              <a:pPr>
                <a:tabLst>
                  <a:tab pos="1371600" algn="dec"/>
                </a:tabLst>
              </a:pPr>
              <a:r>
                <a:rPr lang="en-US" sz="1400" dirty="0" smtClean="0"/>
                <a:t>(</a:t>
              </a:r>
              <a:r>
                <a:rPr lang="en-US" sz="1400" i="1" dirty="0" smtClean="0"/>
                <a:t>New Bal.	2,509.25)</a:t>
              </a:r>
              <a:endParaRPr lang="en-US" sz="1400" dirty="0"/>
            </a:p>
          </p:txBody>
        </p:sp>
      </p:grpSp>
      <p:sp>
        <p:nvSpPr>
          <p:cNvPr id="55" name="Down Arrow 54"/>
          <p:cNvSpPr/>
          <p:nvPr/>
        </p:nvSpPr>
        <p:spPr>
          <a:xfrm flipV="1">
            <a:off x="990600" y="23622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Down Arrow 56"/>
          <p:cNvSpPr/>
          <p:nvPr/>
        </p:nvSpPr>
        <p:spPr>
          <a:xfrm flipV="1">
            <a:off x="3002280" y="30480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14-1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MyriadPro-Regular"/>
              </a:rPr>
              <a:t>	What two general ledger accounts are used to account for uncollectible accounts receivable?</a:t>
            </a:r>
            <a:endParaRPr lang="en-US" sz="2800" dirty="0" smtClean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800" dirty="0" smtClean="0">
                <a:ea typeface="Calibri"/>
                <a:cs typeface="Times New Roman"/>
              </a:rPr>
              <a:t>The </a:t>
            </a:r>
            <a:r>
              <a:rPr lang="en-US" sz="2800" b="1" dirty="0" smtClean="0">
                <a:ea typeface="Calibri"/>
                <a:cs typeface="Times New Roman"/>
              </a:rPr>
              <a:t>contra asset account </a:t>
            </a:r>
            <a:r>
              <a:rPr lang="en-US" sz="2800" dirty="0" smtClean="0">
                <a:ea typeface="Calibri"/>
                <a:cs typeface="Times New Roman"/>
              </a:rPr>
              <a:t>Allowance for Uncollectible Accounts and the </a:t>
            </a:r>
            <a:r>
              <a:rPr lang="en-US" sz="2800" b="1" dirty="0" smtClean="0">
                <a:ea typeface="Calibri"/>
                <a:cs typeface="Times New Roman"/>
              </a:rPr>
              <a:t>expense account </a:t>
            </a:r>
            <a:r>
              <a:rPr lang="en-US" sz="2800" dirty="0" smtClean="0">
                <a:ea typeface="Calibri"/>
                <a:cs typeface="Times New Roman"/>
              </a:rPr>
              <a:t>Uncollectible Accounts Expense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14-1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5597</TotalTime>
  <Words>1691</Words>
  <Application>Microsoft Office PowerPoint</Application>
  <PresentationFormat>On-screen Show (4:3)</PresentationFormat>
  <Paragraphs>397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MyriadPro-It</vt:lpstr>
      <vt:lpstr>MyriadPro-Regular</vt:lpstr>
      <vt:lpstr>Tahoma</vt:lpstr>
      <vt:lpstr>Times New Roman</vt:lpstr>
      <vt:lpstr>Custom Design</vt:lpstr>
      <vt:lpstr>PowerPoint Presentation</vt:lpstr>
      <vt:lpstr>Allowance Method of Recording Losses from Uncollectible Accounts</vt:lpstr>
      <vt:lpstr>Allowance Method of Recording Losses from Uncollectible Accounts</vt:lpstr>
      <vt:lpstr>Allowance Method of Recording Losses from Uncollectible Accounts</vt:lpstr>
      <vt:lpstr>Methods of Estimating Uncollectible Accounts Receivable</vt:lpstr>
      <vt:lpstr>Estimating Uncollectible Accounts Expense</vt:lpstr>
      <vt:lpstr>Estimating Uncollectible Accounts Expense</vt:lpstr>
      <vt:lpstr>Adjusting Entry for Allowance for Uncollectible Accounts</vt:lpstr>
      <vt:lpstr>Lesson 14-1 Audit Your Understanding</vt:lpstr>
      <vt:lpstr>Lesson 14-1 Audit Your Understanding</vt:lpstr>
      <vt:lpstr>Lesson 14-1 Audit Your Understanding</vt:lpstr>
      <vt:lpstr>Lesson 14-1 Audit Your Understanding</vt:lpstr>
      <vt:lpstr>Lesson 14-1 </vt:lpstr>
      <vt:lpstr>PowerPoint Presentation</vt:lpstr>
      <vt:lpstr>Journalizing the Writing Off of an Uncollectible Account Receivable</vt:lpstr>
      <vt:lpstr>Journalizing the Writing Off of an Uncollectible Account Receivable</vt:lpstr>
      <vt:lpstr>Posting an Entry to Write Off an Uncollectible Account Receivable</vt:lpstr>
      <vt:lpstr>Reopening an Account Previously Written Off</vt:lpstr>
      <vt:lpstr>Recording Cash Received for an Account Previously Written Off</vt:lpstr>
      <vt:lpstr>Posting Entries for Collecting a Written-Off Account Receivable</vt:lpstr>
      <vt:lpstr>Lesson 14-2 Audit Your Understanding</vt:lpstr>
      <vt:lpstr>Lesson 14-2 Audit Your Understanding</vt:lpstr>
      <vt:lpstr>Lesson 14-2 </vt:lpstr>
      <vt:lpstr>PowerPoint Presentation</vt:lpstr>
      <vt:lpstr>Understanding Promissory Notes</vt:lpstr>
      <vt:lpstr>Understanding Promissory Notes</vt:lpstr>
      <vt:lpstr>Understanding Promissory Notes</vt:lpstr>
      <vt:lpstr>Accepting a Note Receivable from a Customer</vt:lpstr>
      <vt:lpstr>Interest on Promissory Notes</vt:lpstr>
      <vt:lpstr>Maturity Date of Promissory Notes </vt:lpstr>
      <vt:lpstr>Collecting Principal and Interest on a Note Receivable</vt:lpstr>
      <vt:lpstr>Collecting Principal and Interest on a Note Receivable</vt:lpstr>
      <vt:lpstr>Recording a Dishonored Note Receivable</vt:lpstr>
      <vt:lpstr>Recording a Dishonored Note Receivable</vt:lpstr>
      <vt:lpstr>Lesson 14-3 Audit Your Understanding</vt:lpstr>
      <vt:lpstr>Lesson 14-3 Audit Your Understanding</vt:lpstr>
      <vt:lpstr>Lesson 14-3 Audit Your Understanding</vt:lpstr>
      <vt:lpstr>Lesson 14-3 </vt:lpstr>
      <vt:lpstr>1% Error Rate…</vt:lpstr>
      <vt:lpstr>Dream Car?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"%username%"</cp:lastModifiedBy>
  <cp:revision>335</cp:revision>
  <dcterms:created xsi:type="dcterms:W3CDTF">2012-07-02T15:51:50Z</dcterms:created>
  <dcterms:modified xsi:type="dcterms:W3CDTF">2016-04-13T20:51:16Z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